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6.xml" ContentType="application/vnd.openxmlformats-officedocument.theme+xml"/>
  <Override PartName="/ppt/theme/theme7.xml" ContentType="application/vnd.openxmlformats-officedocument.theme+xml"/>
  <Override PartName="/ppt/theme/theme8.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1" r:id="rId2"/>
    <p:sldMasterId id="2147483654" r:id="rId3"/>
    <p:sldMasterId id="2147483657" r:id="rId4"/>
    <p:sldMasterId id="2147483660" r:id="rId5"/>
    <p:sldMasterId id="2147483663" r:id="rId6"/>
  </p:sldMasterIdLst>
  <p:notesMasterIdLst>
    <p:notesMasterId r:id="rId23"/>
  </p:notesMasterIdLst>
  <p:handoutMasterIdLst>
    <p:handoutMasterId r:id="rId24"/>
  </p:handoutMasterIdLst>
  <p:sldIdLst>
    <p:sldId id="455" r:id="rId7"/>
    <p:sldId id="453" r:id="rId8"/>
    <p:sldId id="477" r:id="rId9"/>
    <p:sldId id="466" r:id="rId10"/>
    <p:sldId id="479" r:id="rId11"/>
    <p:sldId id="482" r:id="rId12"/>
    <p:sldId id="480" r:id="rId13"/>
    <p:sldId id="494" r:id="rId14"/>
    <p:sldId id="491" r:id="rId15"/>
    <p:sldId id="465" r:id="rId16"/>
    <p:sldId id="495" r:id="rId17"/>
    <p:sldId id="467" r:id="rId18"/>
    <p:sldId id="493" r:id="rId19"/>
    <p:sldId id="469" r:id="rId20"/>
    <p:sldId id="463" r:id="rId21"/>
    <p:sldId id="456" r:id="rId22"/>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8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tian" initials="c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FFFF"/>
    <a:srgbClr val="79FE00"/>
    <a:srgbClr val="D6EAE6"/>
    <a:srgbClr val="028BE0"/>
    <a:srgbClr val="6FEA00"/>
    <a:srgbClr val="0000FF"/>
    <a:srgbClr val="63D000"/>
    <a:srgbClr val="0290E8"/>
    <a:srgbClr val="079FFD"/>
    <a:srgbClr val="64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6" autoAdjust="0"/>
    <p:restoredTop sz="74382" autoAdjust="0"/>
  </p:normalViewPr>
  <p:slideViewPr>
    <p:cSldViewPr>
      <p:cViewPr varScale="1">
        <p:scale>
          <a:sx n="67" d="100"/>
          <a:sy n="67" d="100"/>
        </p:scale>
        <p:origin x="1542" y="66"/>
      </p:cViewPr>
      <p:guideLst>
        <p:guide orient="horz" pos="2160"/>
        <p:guide pos="3889"/>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313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2.xml"/><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5.xml"/><Relationship Id="rId7" Type="http://schemas.openxmlformats.org/officeDocument/2006/relationships/slide" Target="slides/slide1.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Master" Target="slideMasters/slideMaster6.xml"/><Relationship Id="rId11" Type="http://schemas.openxmlformats.org/officeDocument/2006/relationships/slide" Target="slides/slide5.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9.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4.xml"/><Relationship Id="rId19" Type="http://schemas.openxmlformats.org/officeDocument/2006/relationships/slide" Target="slides/slide13.xml"/><Relationship Id="rId4" Type="http://schemas.openxmlformats.org/officeDocument/2006/relationships/slideMaster" Target="slideMasters/slideMaster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8.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2022/11/27</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7.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t>2022/11/27</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t>‹#›</a:t>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11</a:t>
            </a:fld>
            <a:endParaRPr lang="en-US" altLang="zh-CN"/>
          </a:p>
        </p:txBody>
      </p:sp>
    </p:spTree>
    <p:extLst>
      <p:ext uri="{BB962C8B-B14F-4D97-AF65-F5344CB8AC3E}">
        <p14:creationId xmlns:p14="http://schemas.microsoft.com/office/powerpoint/2010/main" val="23261058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r>
              <a:rPr lang="en-US" altLang="zh-CN" dirty="0"/>
              <a:t>OBB</a:t>
            </a:r>
            <a:r>
              <a:rPr lang="zh-CN" altLang="en-US" dirty="0"/>
              <a:t>包围盒的 </a:t>
            </a:r>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12</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defRPr/>
                </a:pPr>
                <a:r>
                  <a:rPr lang="zh-CN" altLang="en-US" sz="1200" kern="0" dirty="0">
                    <a:latin typeface="宋体" panose="02010600030101010101" pitchFamily="2" charset="-122"/>
                    <a:ea typeface="+mn-ea"/>
                  </a:rPr>
                  <a:t>如果用户在连续的</a:t>
                </a:r>
                <a14:m>
                  <m:oMath xmlns:m="http://schemas.openxmlformats.org/officeDocument/2006/math">
                    <m:r>
                      <a:rPr lang="en-US" altLang="zh-CN" sz="1200" b="0" i="1" kern="0" smtClean="0">
                        <a:latin typeface="Cambria Math" panose="02040503050406030204" pitchFamily="18" charset="0"/>
                        <a:ea typeface="+mn-ea"/>
                      </a:rPr>
                      <m:t>𝑛</m:t>
                    </m:r>
                  </m:oMath>
                </a14:m>
                <a:r>
                  <a:rPr lang="zh-CN" altLang="en-US" sz="1200" kern="0" dirty="0">
                    <a:latin typeface="宋体" panose="02010600030101010101" pitchFamily="2" charset="-122"/>
                    <a:ea typeface="+mn-ea"/>
                  </a:rPr>
                  <a:t>帧中，至少有</a:t>
                </a:r>
                <a14:m>
                  <m:oMath xmlns:m="http://schemas.openxmlformats.org/officeDocument/2006/math">
                    <m:r>
                      <a:rPr lang="en-US" altLang="zh-CN" sz="1200" b="0" i="1" kern="0" smtClean="0">
                        <a:latin typeface="Cambria Math" panose="02040503050406030204" pitchFamily="18" charset="0"/>
                        <a:ea typeface="+mn-ea"/>
                      </a:rPr>
                      <m:t>𝑚</m:t>
                    </m:r>
                  </m:oMath>
                </a14:m>
                <a:r>
                  <a:rPr lang="zh-CN" altLang="en-US" sz="1200" kern="0" dirty="0">
                    <a:latin typeface="宋体" panose="02010600030101010101" pitchFamily="2" charset="-122"/>
                    <a:ea typeface="+mn-ea"/>
                  </a:rPr>
                  <a:t>帧</a:t>
                </a:r>
                <a:r>
                  <a:rPr lang="en-US" altLang="zh-CN" sz="1200" kern="0" dirty="0">
                    <a:latin typeface="宋体" panose="02010600030101010101" pitchFamily="2" charset="-122"/>
                    <a:ea typeface="+mn-ea"/>
                  </a:rPr>
                  <a:t>(</a:t>
                </a:r>
                <a14:m>
                  <m:oMath xmlns:m="http://schemas.openxmlformats.org/officeDocument/2006/math">
                    <m:r>
                      <a:rPr lang="en-US" altLang="zh-CN" sz="1200" i="1" kern="0">
                        <a:latin typeface="Cambria Math" panose="02040503050406030204" pitchFamily="18" charset="0"/>
                        <a:ea typeface="+mn-ea"/>
                      </a:rPr>
                      <m:t>𝑛</m:t>
                    </m:r>
                    <m:r>
                      <a:rPr lang="en-US" altLang="zh-CN" sz="1200" b="0" i="1" kern="0" smtClean="0">
                        <a:latin typeface="Cambria Math" panose="02040503050406030204" pitchFamily="18" charset="0"/>
                        <a:ea typeface="+mn-ea"/>
                      </a:rPr>
                      <m:t>=100, </m:t>
                    </m:r>
                    <m:r>
                      <a:rPr lang="en-US" altLang="zh-CN" sz="1200" b="0" i="1" kern="0" smtClean="0">
                        <a:latin typeface="Cambria Math" panose="02040503050406030204" pitchFamily="18" charset="0"/>
                        <a:ea typeface="+mn-ea"/>
                      </a:rPr>
                      <m:t>𝑚</m:t>
                    </m:r>
                    <m:r>
                      <a:rPr lang="en-US" altLang="zh-CN" sz="1200" b="0" i="1" kern="0" smtClean="0">
                        <a:latin typeface="Cambria Math" panose="02040503050406030204" pitchFamily="18" charset="0"/>
                        <a:ea typeface="+mn-ea"/>
                      </a:rPr>
                      <m:t>=60</m:t>
                    </m:r>
                  </m:oMath>
                </a14:m>
                <a:r>
                  <a:rPr lang="en-US" altLang="zh-CN" sz="1200" kern="0" dirty="0">
                    <a:latin typeface="宋体" panose="02010600030101010101" pitchFamily="2" charset="-122"/>
                    <a:ea typeface="+mn-ea"/>
                  </a:rPr>
                  <a:t>)</a:t>
                </a:r>
                <a:r>
                  <a:rPr lang="zh-CN" altLang="en-US" sz="1200" kern="0" dirty="0">
                    <a:latin typeface="宋体" panose="02010600030101010101" pitchFamily="2" charset="-122"/>
                    <a:ea typeface="+mn-ea"/>
                  </a:rPr>
                  <a:t>具有最高的视点质量</a:t>
                </a:r>
                <a:endParaRPr lang="zh-CN" altLang="en-US" sz="1400" kern="0" dirty="0">
                  <a:latin typeface="宋体" panose="02010600030101010101" pitchFamily="2" charset="-122"/>
                  <a:ea typeface="+mn-ea"/>
                </a:endParaRPr>
              </a:p>
              <a:p>
                <a:endParaRPr lang="zh-CN" altLang="en-US" dirty="0"/>
              </a:p>
            </p:txBody>
          </p:sp>
        </mc:Choice>
        <mc:Fallback xmlns="">
          <p:sp>
            <p:nvSpPr>
              <p:cNvPr id="3" name="备注占位符 2"/>
              <p:cNvSpPr>
                <a:spLocks noRot="1" noChangeAspect="1" noMove="1" noResize="1" noEditPoints="1" noAdjustHandles="1" noChangeArrowheads="1" noChangeShapeType="1" noTextEdit="1"/>
              </p:cNvSpPr>
              <p:nvPr>
                <p:ph type="body" idx="1"/>
              </p:nvPr>
            </p:nvSpPr>
            <p:spPr>
              <a:blipFill rotWithShape="1">
                <a:blip r:embed="rId3"/>
                <a:stretch>
                  <a:fillRect t="-11" b="10"/>
                </a:stretch>
              </a:blipFill>
            </p:spPr>
            <p:txBody>
              <a:bodyPr/>
              <a:lstStyle/>
              <a:p>
                <a:r>
                  <a:rPr lang="zh-CN" altLang="en-US">
                    <a:noFill/>
                  </a:rPr>
                  <a:t> </a:t>
                </a:r>
              </a:p>
            </p:txBody>
          </p:sp>
        </mc:Fallback>
      </mc:AlternateContent>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13</a:t>
            </a:fld>
            <a:endParaRPr lang="en-US" altLang="zh-CN"/>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14</a:t>
            </a:fld>
            <a:endParaRPr lang="en-US" altLang="zh-CN"/>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15</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1" kern="1200" dirty="0">
                <a:solidFill>
                  <a:srgbClr val="002060"/>
                </a:solidFill>
                <a:effectLst/>
                <a:latin typeface="微软雅黑" panose="020B0503020204020204" charset="-122"/>
                <a:ea typeface="微软雅黑" panose="020B0503020204020204" charset="-122"/>
                <a:cs typeface="Times New Roman" panose="02020603050405020304" pitchFamily="18" charset="0"/>
              </a:rPr>
              <a:t>虚拟现实在航空航天、装备制造、医疗健康、国防军事等战略性行业得到应用，并快速进入文化、教育、娱乐等大众消费领域。</a:t>
            </a:r>
            <a:endParaRPr lang="en-US" altLang="zh-CN" sz="1200" b="1" kern="1200" dirty="0">
              <a:solidFill>
                <a:srgbClr val="002060"/>
              </a:solidFill>
              <a:effectLst/>
              <a:latin typeface="微软雅黑" panose="020B0503020204020204" charset="-122"/>
              <a:ea typeface="微软雅黑" panose="020B0503020204020204" charset="-122"/>
              <a:cs typeface="Times New Roman" panose="02020603050405020304" pitchFamily="18" charset="0"/>
            </a:endParaRPr>
          </a:p>
          <a:p>
            <a:r>
              <a:rPr lang="zh-CN" altLang="en-US" dirty="0"/>
              <a:t>虚拟现实对象操纵是这些领域的支撑。</a:t>
            </a:r>
            <a:endParaRPr lang="en-US" altLang="zh-CN" dirty="0"/>
          </a:p>
          <a:p>
            <a:r>
              <a:rPr lang="zh-CN" altLang="en-US" dirty="0">
                <a:solidFill>
                  <a:srgbClr val="FF0000"/>
                </a:solidFill>
                <a:sym typeface="+mn-ea"/>
              </a:rPr>
              <a:t>本研究拟针对虚拟现实中对象操纵的关键问题进行研究，旨在提出更加高效精确自然的虚拟现实对象操纵方法。</a:t>
            </a:r>
            <a:endParaRPr lang="zh-CN" altLang="en-US" kern="0" dirty="0"/>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3</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在多人协同对象操纵中有一些相关工作专注于如何确定一个或多个用户可以操作当前帧中的物体，</a:t>
            </a:r>
            <a:endParaRPr lang="en-US" altLang="zh-CN" dirty="0"/>
          </a:p>
          <a:p>
            <a:endParaRPr lang="en-US" altLang="zh-CN" dirty="0"/>
          </a:p>
          <a:p>
            <a:pPr marL="0" marR="0" lvl="0" indent="0" algn="l" defTabSz="2099945" rtl="0" eaLnBrk="1" fontAlgn="auto" latinLnBrk="0" hangingPunct="1">
              <a:lnSpc>
                <a:spcPct val="100000"/>
              </a:lnSpc>
              <a:spcBef>
                <a:spcPts val="0"/>
              </a:spcBef>
              <a:spcAft>
                <a:spcPts val="0"/>
              </a:spcAft>
              <a:buClrTx/>
              <a:buSzTx/>
              <a:buFontTx/>
              <a:buNone/>
              <a:defRPr/>
            </a:pPr>
            <a:r>
              <a:rPr lang="zh-CN" altLang="en-US" dirty="0"/>
              <a:t>在左边边的视频中，</a:t>
            </a:r>
            <a:r>
              <a:rPr lang="en-US" altLang="zh-CN" dirty="0"/>
              <a:t>Baron [1] </a:t>
            </a:r>
            <a:r>
              <a:rPr lang="zh-CN" altLang="en-US" dirty="0"/>
              <a:t>使用两个条件来确定用户操纵物体的支配地位：第一，在用户可以选择物体的句柄之前，至少获得了其他用户的许可； 第二，用户对物体进行操作后，必须征得其他所有用户的同意，操作才会生效。</a:t>
            </a:r>
            <a:endParaRPr lang="en-US" altLang="zh-CN" dirty="0"/>
          </a:p>
          <a:p>
            <a:pPr marL="0" marR="0" lvl="0" indent="0" algn="l" defTabSz="2099945" rtl="0" eaLnBrk="1" fontAlgn="auto" latinLnBrk="0" hangingPunct="1">
              <a:lnSpc>
                <a:spcPct val="100000"/>
              </a:lnSpc>
              <a:spcBef>
                <a:spcPts val="0"/>
              </a:spcBef>
              <a:spcAft>
                <a:spcPts val="0"/>
              </a:spcAft>
              <a:buClrTx/>
              <a:buSzTx/>
              <a:buFontTx/>
              <a:buNone/>
              <a:defRPr/>
            </a:pPr>
            <a:endParaRPr lang="en-US" altLang="zh-CN" sz="1200" b="0" i="0" u="none" strike="noStrike" baseline="0" dirty="0">
              <a:latin typeface="NimbusRomNo9L-Regu"/>
            </a:endParaRPr>
          </a:p>
          <a:p>
            <a:pPr marL="0" marR="0" lvl="0" indent="0" algn="l" defTabSz="2099945" rtl="0" eaLnBrk="1" fontAlgn="auto" latinLnBrk="0" hangingPunct="1">
              <a:lnSpc>
                <a:spcPct val="100000"/>
              </a:lnSpc>
              <a:spcBef>
                <a:spcPts val="0"/>
              </a:spcBef>
              <a:spcAft>
                <a:spcPts val="0"/>
              </a:spcAft>
              <a:buClrTx/>
              <a:buSzTx/>
              <a:buFontTx/>
              <a:buNone/>
              <a:defRPr/>
            </a:pPr>
            <a:r>
              <a:rPr lang="zh-CN" altLang="en-US" dirty="0"/>
              <a:t>右图中，</a:t>
            </a:r>
            <a:r>
              <a:rPr lang="en-US" altLang="zh-CN" dirty="0"/>
              <a:t>Wang</a:t>
            </a:r>
            <a:r>
              <a:rPr lang="zh-CN" altLang="en-US" dirty="0"/>
              <a:t>提出了通过视点质量来确定当前帧的</a:t>
            </a:r>
            <a:r>
              <a:rPr lang="en-US" altLang="zh-CN" dirty="0"/>
              <a:t>dominator</a:t>
            </a:r>
            <a:r>
              <a:rPr lang="zh-CN" altLang="en-US" dirty="0"/>
              <a:t>。</a:t>
            </a:r>
            <a:endParaRPr lang="en-US" altLang="zh-CN" dirty="0"/>
          </a:p>
          <a:p>
            <a:pPr marL="0" marR="0" lvl="0" indent="0" algn="l" defTabSz="2099945"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2099945" rtl="0" eaLnBrk="1" fontAlgn="auto" latinLnBrk="0" hangingPunct="1">
              <a:lnSpc>
                <a:spcPct val="100000"/>
              </a:lnSpc>
              <a:spcBef>
                <a:spcPts val="0"/>
              </a:spcBef>
              <a:spcAft>
                <a:spcPts val="0"/>
              </a:spcAft>
              <a:buClrTx/>
              <a:buSzTx/>
              <a:buFontTx/>
              <a:buNone/>
              <a:defRPr/>
            </a:pPr>
            <a:r>
              <a:rPr lang="zh-CN" altLang="en-US" dirty="0"/>
              <a:t>但是这些方法都没有考虑不同的用户操纵不同的类型，可能会影响对象操纵的效率和精度。</a:t>
            </a:r>
            <a:endParaRPr lang="en-US" altLang="zh-CN" dirty="0"/>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5</a:t>
            </a:fld>
            <a:endParaRPr lang="en-US" altLang="zh-CN"/>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dirty="0"/>
              <a:t>在多人协同对象操纵中有一些相关工作专注于不同的用户操纵的类型不同，</a:t>
            </a:r>
            <a:endParaRPr lang="en-US" altLang="zh-CN" dirty="0"/>
          </a:p>
          <a:p>
            <a:endParaRPr lang="en-US" altLang="zh-CN" dirty="0"/>
          </a:p>
          <a:p>
            <a:pPr marL="0" marR="0" lvl="0" indent="0" algn="l" defTabSz="2099945" rtl="0" eaLnBrk="1" fontAlgn="auto" latinLnBrk="0" hangingPunct="1">
              <a:lnSpc>
                <a:spcPct val="100000"/>
              </a:lnSpc>
              <a:spcBef>
                <a:spcPts val="0"/>
              </a:spcBef>
              <a:spcAft>
                <a:spcPts val="0"/>
              </a:spcAft>
              <a:buClrTx/>
              <a:buSzTx/>
              <a:buFontTx/>
              <a:buNone/>
              <a:defRPr/>
            </a:pPr>
            <a:r>
              <a:rPr lang="zh-CN" altLang="en-US" dirty="0"/>
              <a:t>在左图中，</a:t>
            </a:r>
            <a:r>
              <a:rPr lang="en-US" altLang="zh-CN" dirty="0"/>
              <a:t>Pinho [1] </a:t>
            </a:r>
            <a:r>
              <a:rPr lang="zh-CN" altLang="en-US" dirty="0"/>
              <a:t>首次提出了分离操纵自由度的方法进行协同操纵。</a:t>
            </a:r>
            <a:endParaRPr lang="en-US" altLang="zh-CN" dirty="0"/>
          </a:p>
          <a:p>
            <a:pPr marL="0" marR="0" lvl="0" indent="0" algn="l" defTabSz="2099945"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2099945" rtl="0" eaLnBrk="1" fontAlgn="auto" latinLnBrk="0" hangingPunct="1">
              <a:lnSpc>
                <a:spcPct val="100000"/>
              </a:lnSpc>
              <a:spcBef>
                <a:spcPts val="0"/>
              </a:spcBef>
              <a:spcAft>
                <a:spcPts val="0"/>
              </a:spcAft>
              <a:buClrTx/>
              <a:buSzTx/>
              <a:buFontTx/>
              <a:buNone/>
              <a:defRPr/>
            </a:pPr>
            <a:r>
              <a:rPr lang="zh-CN" altLang="en-US" sz="1200" b="0" i="0" u="none" strike="noStrike" baseline="0" dirty="0">
                <a:latin typeface="NimbusRomNo9L-Regu"/>
              </a:rPr>
              <a:t>在右图中，</a:t>
            </a:r>
            <a:r>
              <a:rPr lang="en-US" altLang="zh-CN" sz="1200" b="0" i="0" u="none" strike="noStrike" baseline="0" dirty="0">
                <a:latin typeface="NimbusRomNo9L-Regu"/>
              </a:rPr>
              <a:t>Soares</a:t>
            </a:r>
            <a:r>
              <a:rPr lang="zh-CN" altLang="en-US" sz="1200" b="0" i="0" u="none" strike="noStrike" baseline="0" dirty="0">
                <a:latin typeface="NimbusRomNo9L-Regu"/>
              </a:rPr>
              <a:t>提出了</a:t>
            </a:r>
            <a:r>
              <a:rPr lang="en-US" altLang="zh-CN" sz="1200" kern="1200" dirty="0">
                <a:solidFill>
                  <a:schemeClr val="tx1"/>
                </a:solidFill>
                <a:effectLst/>
                <a:latin typeface="+mn-lt"/>
                <a:ea typeface="+mn-ea"/>
                <a:cs typeface="+mn-cs"/>
              </a:rPr>
              <a:t> ECO-EXO </a:t>
            </a:r>
            <a:r>
              <a:rPr lang="zh-CN" altLang="zh-CN" sz="1200" kern="1200" dirty="0">
                <a:solidFill>
                  <a:schemeClr val="tx1"/>
                </a:solidFill>
                <a:effectLst/>
                <a:latin typeface="+mn-lt"/>
                <a:ea typeface="+mn-ea"/>
                <a:cs typeface="+mn-cs"/>
              </a:rPr>
              <a:t>技术，该技术也将两个用户之间的自由度分开，根据用户在虚拟场景中的初始位置与被操纵对象的距离，为不同的 用户分配不同的操纵。如距离远的用户执行平移，而距离近的用户执行旋转。</a:t>
            </a:r>
            <a:endParaRPr lang="en-US" altLang="zh-CN" sz="1200" b="0" i="0" u="none" strike="noStrike" baseline="0" dirty="0">
              <a:latin typeface="NimbusRomNo9L-Regu"/>
            </a:endParaRPr>
          </a:p>
          <a:p>
            <a:pPr marL="0" marR="0" lvl="0" indent="0" algn="l" defTabSz="2099945" rtl="0" eaLnBrk="1" fontAlgn="auto" latinLnBrk="0" hangingPunct="1">
              <a:lnSpc>
                <a:spcPct val="100000"/>
              </a:lnSpc>
              <a:spcBef>
                <a:spcPts val="0"/>
              </a:spcBef>
              <a:spcAft>
                <a:spcPts val="0"/>
              </a:spcAft>
              <a:buClrTx/>
              <a:buSzTx/>
              <a:buFontTx/>
              <a:buNone/>
              <a:defRPr/>
            </a:pPr>
            <a:endParaRPr lang="en-US" altLang="zh-CN" dirty="0"/>
          </a:p>
          <a:p>
            <a:pPr marL="0" marR="0" lvl="0" indent="0" algn="l" defTabSz="2099945" rtl="0" eaLnBrk="1" fontAlgn="auto" latinLnBrk="0" hangingPunct="1">
              <a:lnSpc>
                <a:spcPct val="100000"/>
              </a:lnSpc>
              <a:spcBef>
                <a:spcPts val="0"/>
              </a:spcBef>
              <a:spcAft>
                <a:spcPts val="0"/>
              </a:spcAft>
              <a:buClrTx/>
              <a:buSzTx/>
              <a:buFontTx/>
              <a:buNone/>
              <a:defRPr/>
            </a:pPr>
            <a:r>
              <a:rPr lang="zh-CN" altLang="en-US" dirty="0"/>
              <a:t>然而这些方法都没有考虑根据用户的视点质量和</a:t>
            </a:r>
            <a:r>
              <a:rPr lang="en-US" altLang="zh-CN" dirty="0" err="1"/>
              <a:t>obect</a:t>
            </a:r>
            <a:r>
              <a:rPr lang="en-US" altLang="zh-CN" dirty="0"/>
              <a:t>-target</a:t>
            </a:r>
            <a:r>
              <a:rPr lang="zh-CN" altLang="en-US" dirty="0"/>
              <a:t>视觉度量自适应分离操纵，可能会影响对象操纵的效率和精度。</a:t>
            </a:r>
            <a:endParaRPr lang="en-US" altLang="zh-CN" dirty="0"/>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6</a:t>
            </a:fld>
            <a:endParaRPr lang="en-US" altLang="zh-CN"/>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 </a:t>
            </a:r>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8</a:t>
            </a:fld>
            <a:endParaRPr lang="en-US" altLang="zh-CN"/>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9</a:t>
            </a:fld>
            <a:endParaRPr lang="en-US" altLang="zh-CN"/>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10</a:t>
            </a:fld>
            <a:endParaRPr lang="en-US" altLang="zh-CN"/>
          </a:p>
        </p:txBody>
      </p:sp>
    </p:spTree>
    <p:extLst>
      <p:ext uri="{BB962C8B-B14F-4D97-AF65-F5344CB8AC3E}">
        <p14:creationId xmlns:p14="http://schemas.microsoft.com/office/powerpoint/2010/main" val="299896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6.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_rels/slideMaster6.xml.rels><?xml version="1.0" encoding="UTF-8" standalone="yes"?>
<Relationships xmlns="http://schemas.openxmlformats.org/package/2006/relationships"><Relationship Id="rId3" Type="http://schemas.openxmlformats.org/officeDocument/2006/relationships/theme" Target="../theme/theme6.xml"/><Relationship Id="rId2" Type="http://schemas.openxmlformats.org/officeDocument/2006/relationships/slideLayout" Target="../slideLayouts/slideLayout12.xml"/><Relationship Id="rId1" Type="http://schemas.openxmlformats.org/officeDocument/2006/relationships/slideLayout" Target="../slideLayouts/slideLayout1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4" r:id="rId1"/>
    <p:sldLayoutId id="2147483665"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2.xml"/><Relationship Id="rId1" Type="http://schemas.openxmlformats.org/officeDocument/2006/relationships/tags" Target="../tags/tag1.xml"/><Relationship Id="rId4" Type="http://schemas.openxmlformats.org/officeDocument/2006/relationships/image" Target="../media/image21.png"/></Relationships>
</file>

<file path=ppt/slides/_rels/slide12.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image" Target="../media/image22.png"/><Relationship Id="rId7"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20.png"/><Relationship Id="rId5" Type="http://schemas.openxmlformats.org/officeDocument/2006/relationships/image" Target="../media/image24.png"/><Relationship Id="rId4" Type="http://schemas.openxmlformats.org/officeDocument/2006/relationships/image" Target="../media/image23.png"/></Relationships>
</file>

<file path=ppt/slides/_rels/slide13.xml.rels><?xml version="1.0" encoding="UTF-8" standalone="yes"?>
<Relationships xmlns="http://schemas.openxmlformats.org/package/2006/relationships"><Relationship Id="rId8" Type="http://schemas.openxmlformats.org/officeDocument/2006/relationships/image" Target="../media/image260.png"/><Relationship Id="rId3" Type="http://schemas.openxmlformats.org/officeDocument/2006/relationships/image" Target="../media/image1.png"/><Relationship Id="rId7" Type="http://schemas.openxmlformats.org/officeDocument/2006/relationships/image" Target="../media/image250.pn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240.png"/><Relationship Id="rId5" Type="http://schemas.openxmlformats.org/officeDocument/2006/relationships/image" Target="../media/image230.png"/><Relationship Id="rId10" Type="http://schemas.openxmlformats.org/officeDocument/2006/relationships/image" Target="../media/image28.png"/><Relationship Id="rId4" Type="http://schemas.openxmlformats.org/officeDocument/2006/relationships/image" Target="../media/image220.png"/><Relationship Id="rId9" Type="http://schemas.openxmlformats.org/officeDocument/2006/relationships/image" Target="../media/image27.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slideLayout" Target="../slideLayouts/slideLayout6.xml"/><Relationship Id="rId7" Type="http://schemas.openxmlformats.org/officeDocument/2006/relationships/image" Target="../media/image7.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11.png"/><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12.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2018</a:t>
            </a:r>
            <a:r>
              <a:rPr lang="zh-CN" altLang="en-US" dirty="0"/>
              <a:t>级</a:t>
            </a:r>
            <a:r>
              <a:rPr lang="zh-CN" altLang="en-US"/>
              <a:t>本科生毕业设计开题答辩</a:t>
            </a:r>
            <a:endParaRPr lang="zh-CN" altLang="en-US" dirty="0"/>
          </a:p>
        </p:txBody>
      </p:sp>
      <p:sp>
        <p:nvSpPr>
          <p:cNvPr id="4" name="矩形 3"/>
          <p:cNvSpPr/>
          <p:nvPr/>
        </p:nvSpPr>
        <p:spPr>
          <a:xfrm>
            <a:off x="0" y="2204864"/>
            <a:ext cx="12192000" cy="158121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4800" b="1" dirty="0">
                <a:solidFill>
                  <a:schemeClr val="tx1"/>
                </a:solidFill>
              </a:rPr>
              <a:t>虚拟现实协同操纵</a:t>
            </a:r>
            <a:r>
              <a:rPr lang="en-US" altLang="zh-CN" sz="4800" b="1" dirty="0">
                <a:solidFill>
                  <a:schemeClr val="tx1"/>
                </a:solidFill>
              </a:rPr>
              <a:t>TRS</a:t>
            </a:r>
            <a:r>
              <a:rPr lang="zh-CN" altLang="en-US" sz="4800" b="1" dirty="0">
                <a:solidFill>
                  <a:schemeClr val="tx1"/>
                </a:solidFill>
              </a:rPr>
              <a:t>场的设计与实现</a:t>
            </a:r>
            <a:endParaRPr sz="4800" b="1" dirty="0">
              <a:solidFill>
                <a:schemeClr val="tx1"/>
              </a:solidFill>
            </a:endParaRPr>
          </a:p>
        </p:txBody>
      </p:sp>
      <p:sp>
        <p:nvSpPr>
          <p:cNvPr id="6" name="TextBox 8"/>
          <p:cNvSpPr txBox="1">
            <a:spLocks noChangeArrowheads="1"/>
          </p:cNvSpPr>
          <p:nvPr/>
        </p:nvSpPr>
        <p:spPr bwMode="auto">
          <a:xfrm>
            <a:off x="3117980" y="3618890"/>
            <a:ext cx="5956040" cy="1753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eaLnBrk="1" hangingPunct="1">
              <a:lnSpc>
                <a:spcPct val="150000"/>
              </a:lnSpc>
            </a:pPr>
            <a:r>
              <a:rPr lang="zh-CN" altLang="en-US" sz="3600" b="1" dirty="0">
                <a:latin typeface="楷体" panose="02010609060101010101" pitchFamily="49" charset="-122"/>
                <a:ea typeface="楷体" panose="02010609060101010101" pitchFamily="49" charset="-122"/>
              </a:rPr>
              <a:t>答辩人：栾帅</a:t>
            </a:r>
            <a:endParaRPr lang="en-US" altLang="zh-CN" sz="3600" b="1" dirty="0">
              <a:latin typeface="楷体" panose="02010609060101010101" pitchFamily="49" charset="-122"/>
              <a:ea typeface="楷体" panose="02010609060101010101" pitchFamily="49" charset="-122"/>
            </a:endParaRPr>
          </a:p>
          <a:p>
            <a:pPr eaLnBrk="1" hangingPunct="1">
              <a:lnSpc>
                <a:spcPct val="150000"/>
              </a:lnSpc>
            </a:pPr>
            <a:r>
              <a:rPr lang="zh-CN" altLang="en-US" sz="3600" b="1" dirty="0">
                <a:latin typeface="楷体" panose="02010609060101010101" pitchFamily="49" charset="-122"/>
                <a:ea typeface="楷体" panose="02010609060101010101" pitchFamily="49" charset="-122"/>
              </a:rPr>
              <a:t>导  师：王莉莉</a:t>
            </a:r>
          </a:p>
        </p:txBody>
      </p:sp>
      <p:sp>
        <p:nvSpPr>
          <p:cNvPr id="5" name="文本占位符 1"/>
          <p:cNvSpPr txBox="1"/>
          <p:nvPr/>
        </p:nvSpPr>
        <p:spPr>
          <a:xfrm>
            <a:off x="0" y="5733256"/>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Font typeface="Arial" panose="020B0604020202020204" pitchFamily="34" charset="0"/>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800" dirty="0">
                <a:solidFill>
                  <a:schemeClr val="bg1"/>
                </a:solidFill>
                <a:latin typeface="华文行楷" panose="02010800040101010101" pitchFamily="2" charset="-122"/>
                <a:ea typeface="华文行楷" panose="02010800040101010101" pitchFamily="2" charset="-122"/>
              </a:rPr>
              <a:t>北京航空航天大学计算机学院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63610" y="692480"/>
            <a:ext cx="11520000" cy="5596520"/>
          </a:xfrm>
        </p:spPr>
        <p:txBody>
          <a:bodyPr/>
          <a:lstStyle/>
          <a:p>
            <a:r>
              <a:rPr lang="zh-CN" altLang="en-US" dirty="0">
                <a:latin typeface="微软雅黑" panose="020B0503020204020204" pitchFamily="34" charset="-122"/>
                <a:ea typeface="微软雅黑" panose="020B0503020204020204" pitchFamily="34" charset="-122"/>
              </a:rPr>
              <a:t>操纵导航场视点采样</a:t>
            </a:r>
            <a:endParaRPr lang="en-US" altLang="zh-CN" dirty="0">
              <a:latin typeface="微软雅黑" panose="020B0503020204020204" pitchFamily="34" charset="-122"/>
              <a:ea typeface="微软雅黑" panose="020B0503020204020204" pitchFamily="34" charset="-122"/>
            </a:endParaRPr>
          </a:p>
          <a:p>
            <a:pPr lvl="2"/>
            <a:r>
              <a:rPr lang="en-US" altLang="zh-CN" dirty="0"/>
              <a:t>1.</a:t>
            </a:r>
            <a:r>
              <a:rPr lang="zh-CN" altLang="en-US" dirty="0"/>
              <a:t> 原则如下</a:t>
            </a:r>
            <a:r>
              <a:rPr lang="en-US" altLang="zh-CN" dirty="0"/>
              <a:t>:</a:t>
            </a:r>
          </a:p>
          <a:p>
            <a:pPr lvl="4"/>
            <a:r>
              <a:rPr lang="zh-CN" altLang="en-US" dirty="0"/>
              <a:t>（</a:t>
            </a:r>
            <a:r>
              <a:rPr lang="en-US" altLang="zh-CN" dirty="0"/>
              <a:t>1</a:t>
            </a:r>
            <a:r>
              <a:rPr lang="zh-CN" altLang="en-US" dirty="0"/>
              <a:t>）</a:t>
            </a:r>
            <a:r>
              <a:rPr lang="en-US" altLang="zh-CN" dirty="0"/>
              <a:t>Target</a:t>
            </a:r>
            <a:r>
              <a:rPr lang="zh-CN" altLang="en-US" dirty="0"/>
              <a:t>和</a:t>
            </a:r>
            <a:r>
              <a:rPr lang="en-US" altLang="zh-CN" dirty="0"/>
              <a:t>Object</a:t>
            </a:r>
            <a:r>
              <a:rPr lang="zh-CN" altLang="en-US" dirty="0"/>
              <a:t>距离远，所有的视点朝向</a:t>
            </a:r>
            <a:r>
              <a:rPr lang="en-US" altLang="zh-CN" dirty="0"/>
              <a:t>Target</a:t>
            </a:r>
            <a:r>
              <a:rPr lang="zh-CN" altLang="en-US" dirty="0"/>
              <a:t>中心点，其中</a:t>
            </a:r>
            <a:r>
              <a:rPr lang="en-US" altLang="zh-CN" dirty="0"/>
              <a:t>S_tar&gt;S_tarTreshold</a:t>
            </a:r>
          </a:p>
          <a:p>
            <a:pPr lvl="4"/>
            <a:r>
              <a:rPr lang="zh-CN" altLang="en-US" dirty="0"/>
              <a:t>（</a:t>
            </a:r>
            <a:r>
              <a:rPr lang="en-US" altLang="zh-CN" dirty="0"/>
              <a:t>2</a:t>
            </a:r>
            <a:r>
              <a:rPr lang="zh-CN" altLang="en-US" dirty="0"/>
              <a:t>）</a:t>
            </a:r>
            <a:r>
              <a:rPr lang="en-US" altLang="zh-CN" dirty="0"/>
              <a:t>Target</a:t>
            </a:r>
            <a:r>
              <a:rPr lang="zh-CN" altLang="en-US" dirty="0"/>
              <a:t>和</a:t>
            </a:r>
            <a:r>
              <a:rPr lang="en-US" altLang="zh-CN" dirty="0"/>
              <a:t>Object</a:t>
            </a:r>
            <a:r>
              <a:rPr lang="zh-CN" altLang="en-US" dirty="0"/>
              <a:t>距离近，所有的视点朝向</a:t>
            </a:r>
            <a:r>
              <a:rPr lang="en-US" altLang="zh-CN" dirty="0"/>
              <a:t>Target</a:t>
            </a:r>
            <a:r>
              <a:rPr lang="zh-CN" altLang="en-US" dirty="0"/>
              <a:t>和</a:t>
            </a:r>
            <a:r>
              <a:rPr lang="en-US" altLang="zh-CN" dirty="0"/>
              <a:t>Object</a:t>
            </a:r>
            <a:r>
              <a:rPr lang="zh-CN" altLang="en-US" dirty="0"/>
              <a:t>连线的中心点</a:t>
            </a:r>
            <a:r>
              <a:rPr lang="en-US" altLang="zh-CN" dirty="0"/>
              <a:t>,</a:t>
            </a:r>
            <a:r>
              <a:rPr lang="zh-CN" altLang="en-US" dirty="0"/>
              <a:t>其中</a:t>
            </a:r>
            <a:r>
              <a:rPr lang="en-US" altLang="zh-CN" dirty="0"/>
              <a:t>S_tar&gt;S_tarTreshold, S_obj&gt;S_ objTreshold</a:t>
            </a:r>
          </a:p>
          <a:p>
            <a:pPr lvl="4"/>
            <a:endParaRPr lang="en-US" altLang="zh-CN" dirty="0"/>
          </a:p>
          <a:p>
            <a:pPr lvl="2"/>
            <a:r>
              <a:rPr lang="en-US" altLang="zh-CN" dirty="0"/>
              <a:t>2. </a:t>
            </a:r>
            <a:r>
              <a:rPr lang="zh-CN" altLang="en-US" dirty="0"/>
              <a:t>步骤</a:t>
            </a:r>
            <a:endParaRPr lang="en-US" altLang="zh-CN" dirty="0"/>
          </a:p>
          <a:p>
            <a:pPr lvl="4"/>
            <a:r>
              <a:rPr lang="zh-CN" altLang="en-US" dirty="0"/>
              <a:t>视点朝向</a:t>
            </a:r>
            <a:r>
              <a:rPr lang="en-US" altLang="zh-CN" dirty="0"/>
              <a:t>Target</a:t>
            </a:r>
            <a:r>
              <a:rPr lang="zh-CN" altLang="en-US" dirty="0"/>
              <a:t>中心点，根据</a:t>
            </a:r>
            <a:r>
              <a:rPr lang="en-US" altLang="zh-CN" dirty="0"/>
              <a:t>S_tar&gt;S_tarTreshold</a:t>
            </a:r>
            <a:r>
              <a:rPr lang="zh-CN" altLang="en-US" dirty="0"/>
              <a:t>删掉根本不可能的视点，视点朝向</a:t>
            </a:r>
            <a:r>
              <a:rPr lang="en-US" altLang="zh-CN" dirty="0"/>
              <a:t>Object</a:t>
            </a:r>
            <a:r>
              <a:rPr lang="zh-CN" altLang="en-US" dirty="0"/>
              <a:t>中心点，根据</a:t>
            </a:r>
            <a:r>
              <a:rPr lang="en-US" altLang="zh-CN" dirty="0"/>
              <a:t>S_obj&gt;S_ objTreshold</a:t>
            </a:r>
            <a:r>
              <a:rPr lang="zh-CN" altLang="en-US" dirty="0"/>
              <a:t>删掉根本不可得的点，形成采样视点集合</a:t>
            </a:r>
            <a:r>
              <a:rPr lang="en-US" altLang="zh-CN" dirty="0"/>
              <a:t>V</a:t>
            </a:r>
          </a:p>
          <a:p>
            <a:pPr lvl="4"/>
            <a:r>
              <a:rPr lang="zh-CN" altLang="en-US" dirty="0"/>
              <a:t>在集合</a:t>
            </a:r>
            <a:r>
              <a:rPr lang="en-US" altLang="zh-CN" dirty="0"/>
              <a:t>V</a:t>
            </a:r>
            <a:r>
              <a:rPr lang="zh-CN" altLang="en-US" dirty="0"/>
              <a:t>中采用原则（</a:t>
            </a:r>
            <a:r>
              <a:rPr lang="en-US" altLang="zh-CN" dirty="0"/>
              <a:t>1</a:t>
            </a:r>
            <a:r>
              <a:rPr lang="zh-CN" altLang="en-US" dirty="0"/>
              <a:t>）和（</a:t>
            </a:r>
            <a:r>
              <a:rPr lang="en-US" altLang="zh-CN" dirty="0"/>
              <a:t>2</a:t>
            </a:r>
            <a:r>
              <a:rPr lang="zh-CN" altLang="en-US" dirty="0"/>
              <a:t>）跟新采样点</a:t>
            </a:r>
            <a:endParaRPr lang="en-US" altLang="zh-CN" dirty="0"/>
          </a:p>
          <a:p>
            <a:pPr lvl="4"/>
            <a:endParaRPr lang="zh-CN" altLang="en-US" dirty="0"/>
          </a:p>
          <a:p>
            <a:pPr lvl="2"/>
            <a:endParaRPr lang="zh-CN" altLang="en-US" dirty="0"/>
          </a:p>
          <a:p>
            <a:pPr lvl="2"/>
            <a:endParaRPr lang="zh-CN" altLang="en-US" dirty="0"/>
          </a:p>
          <a:p>
            <a:pPr lvl="2"/>
            <a:endParaRPr lang="zh-CN" altLang="en-US" dirty="0"/>
          </a:p>
          <a:p>
            <a:pPr lvl="2"/>
            <a:endParaRPr lang="zh-CN" altLang="en-US" dirty="0"/>
          </a:p>
          <a:p>
            <a:pPr lvl="2"/>
            <a:endParaRPr lang="zh-CN" altLang="en-US" dirty="0"/>
          </a:p>
          <a:p>
            <a:pPr lvl="2"/>
            <a:endParaRPr lang="zh-CN" altLang="en-US" dirty="0"/>
          </a:p>
          <a:p>
            <a:pPr lvl="3"/>
            <a:endParaRPr lang="zh-CN" altLang="en-US" dirty="0"/>
          </a:p>
        </p:txBody>
      </p:sp>
      <p:sp>
        <p:nvSpPr>
          <p:cNvPr id="3" name="标题 2"/>
          <p:cNvSpPr>
            <a:spLocks noGrp="1"/>
          </p:cNvSpPr>
          <p:nvPr>
            <p:ph type="title"/>
          </p:nvPr>
        </p:nvSpPr>
        <p:spPr/>
        <p:txBody>
          <a:bodyPr/>
          <a:lstStyle/>
          <a:p>
            <a:r>
              <a:rPr lang="zh-CN" altLang="en-US" dirty="0">
                <a:sym typeface="+mn-ea"/>
              </a:rPr>
              <a:t>三、研究内容一</a:t>
            </a:r>
            <a:endParaRPr lang="zh-CN" alt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263610" y="692480"/>
            <a:ext cx="11520000" cy="5596520"/>
          </a:xfrm>
        </p:spPr>
        <p:txBody>
          <a:bodyPr/>
          <a:lstStyle/>
          <a:p>
            <a:r>
              <a:rPr lang="zh-CN" altLang="en-US" dirty="0">
                <a:latin typeface="微软雅黑" panose="020B0503020204020204" pitchFamily="34" charset="-122"/>
                <a:ea typeface="微软雅黑" panose="020B0503020204020204" pitchFamily="34" charset="-122"/>
              </a:rPr>
              <a:t>操纵导航场视点采样</a:t>
            </a:r>
            <a:endParaRPr lang="en-US" altLang="zh-CN" dirty="0">
              <a:latin typeface="微软雅黑" panose="020B0503020204020204" pitchFamily="34" charset="-122"/>
              <a:ea typeface="微软雅黑" panose="020B0503020204020204" pitchFamily="34" charset="-122"/>
            </a:endParaRPr>
          </a:p>
          <a:p>
            <a:pPr lvl="4"/>
            <a:endParaRPr lang="zh-CN" altLang="en-US" dirty="0"/>
          </a:p>
          <a:p>
            <a:pPr lvl="2"/>
            <a:endParaRPr lang="zh-CN" altLang="en-US" dirty="0"/>
          </a:p>
          <a:p>
            <a:pPr lvl="2"/>
            <a:endParaRPr lang="zh-CN" altLang="en-US" dirty="0"/>
          </a:p>
          <a:p>
            <a:pPr lvl="2"/>
            <a:endParaRPr lang="zh-CN" altLang="en-US" dirty="0"/>
          </a:p>
          <a:p>
            <a:pPr lvl="2"/>
            <a:endParaRPr lang="zh-CN" altLang="en-US" dirty="0"/>
          </a:p>
          <a:p>
            <a:pPr lvl="2"/>
            <a:endParaRPr lang="zh-CN" altLang="en-US" dirty="0"/>
          </a:p>
          <a:p>
            <a:pPr lvl="2"/>
            <a:endParaRPr lang="zh-CN" altLang="en-US" dirty="0"/>
          </a:p>
          <a:p>
            <a:pPr lvl="3"/>
            <a:endParaRPr lang="zh-CN" altLang="en-US" dirty="0"/>
          </a:p>
        </p:txBody>
      </p:sp>
      <p:sp>
        <p:nvSpPr>
          <p:cNvPr id="3" name="标题 2"/>
          <p:cNvSpPr>
            <a:spLocks noGrp="1"/>
          </p:cNvSpPr>
          <p:nvPr>
            <p:ph type="title"/>
          </p:nvPr>
        </p:nvSpPr>
        <p:spPr/>
        <p:txBody>
          <a:bodyPr/>
          <a:lstStyle/>
          <a:p>
            <a:r>
              <a:rPr lang="zh-CN" altLang="en-US" dirty="0">
                <a:sym typeface="+mn-ea"/>
              </a:rPr>
              <a:t>三、研究内容一</a:t>
            </a:r>
            <a:endParaRPr lang="zh-CN" altLang="en-US" dirty="0"/>
          </a:p>
        </p:txBody>
      </p:sp>
      <p:graphicFrame>
        <p:nvGraphicFramePr>
          <p:cNvPr id="4" name="表格 3">
            <a:extLst>
              <a:ext uri="{FF2B5EF4-FFF2-40B4-BE49-F238E27FC236}">
                <a16:creationId xmlns:a16="http://schemas.microsoft.com/office/drawing/2014/main" id="{4211D0CE-CAB5-487E-A9B7-119D94491C04}"/>
              </a:ext>
            </a:extLst>
          </p:cNvPr>
          <p:cNvGraphicFramePr>
            <a:graphicFrameLocks noGrp="1"/>
          </p:cNvGraphicFramePr>
          <p:nvPr>
            <p:extLst>
              <p:ext uri="{D42A27DB-BD31-4B8C-83A1-F6EECF244321}">
                <p14:modId xmlns:p14="http://schemas.microsoft.com/office/powerpoint/2010/main" val="1846626682"/>
              </p:ext>
            </p:extLst>
          </p:nvPr>
        </p:nvGraphicFramePr>
        <p:xfrm>
          <a:off x="4655840" y="2348880"/>
          <a:ext cx="6768752" cy="2808312"/>
        </p:xfrm>
        <a:graphic>
          <a:graphicData uri="http://schemas.openxmlformats.org/drawingml/2006/table">
            <a:tbl>
              <a:tblPr firstRow="1" bandRow="1">
                <a:tableStyleId>{5C22544A-7EE6-4342-B048-85BDC9FD1C3A}</a:tableStyleId>
              </a:tblPr>
              <a:tblGrid>
                <a:gridCol w="2053042">
                  <a:extLst>
                    <a:ext uri="{9D8B030D-6E8A-4147-A177-3AD203B41FA5}">
                      <a16:colId xmlns:a16="http://schemas.microsoft.com/office/drawing/2014/main" val="490082948"/>
                    </a:ext>
                  </a:extLst>
                </a:gridCol>
                <a:gridCol w="1531825">
                  <a:extLst>
                    <a:ext uri="{9D8B030D-6E8A-4147-A177-3AD203B41FA5}">
                      <a16:colId xmlns:a16="http://schemas.microsoft.com/office/drawing/2014/main" val="69123503"/>
                    </a:ext>
                  </a:extLst>
                </a:gridCol>
                <a:gridCol w="2037748">
                  <a:extLst>
                    <a:ext uri="{9D8B030D-6E8A-4147-A177-3AD203B41FA5}">
                      <a16:colId xmlns:a16="http://schemas.microsoft.com/office/drawing/2014/main" val="1754611451"/>
                    </a:ext>
                  </a:extLst>
                </a:gridCol>
                <a:gridCol w="1146137">
                  <a:extLst>
                    <a:ext uri="{9D8B030D-6E8A-4147-A177-3AD203B41FA5}">
                      <a16:colId xmlns:a16="http://schemas.microsoft.com/office/drawing/2014/main" val="2578910727"/>
                    </a:ext>
                  </a:extLst>
                </a:gridCol>
              </a:tblGrid>
              <a:tr h="468052">
                <a:tc>
                  <a:txBody>
                    <a:bodyPr/>
                    <a:lstStyle/>
                    <a:p>
                      <a:r>
                        <a:rPr lang="zh-CN" altLang="en-US" dirty="0"/>
                        <a:t>采样距离</a:t>
                      </a:r>
                    </a:p>
                  </a:txBody>
                  <a:tcPr/>
                </a:tc>
                <a:tc>
                  <a:txBody>
                    <a:bodyPr/>
                    <a:lstStyle/>
                    <a:p>
                      <a:r>
                        <a:rPr lang="zh-CN" altLang="en-US" dirty="0"/>
                        <a:t>总数</a:t>
                      </a:r>
                    </a:p>
                  </a:txBody>
                  <a:tcPr/>
                </a:tc>
                <a:tc>
                  <a:txBody>
                    <a:bodyPr/>
                    <a:lstStyle/>
                    <a:p>
                      <a:r>
                        <a:rPr lang="en-US" altLang="zh-CN" dirty="0" err="1">
                          <a:solidFill>
                            <a:srgbClr val="FF0000"/>
                          </a:solidFill>
                        </a:rPr>
                        <a:t>S_tar</a:t>
                      </a:r>
                      <a:r>
                        <a:rPr lang="zh-CN" altLang="en-US" dirty="0">
                          <a:solidFill>
                            <a:srgbClr val="FF0000"/>
                          </a:solidFill>
                        </a:rPr>
                        <a:t>和</a:t>
                      </a:r>
                      <a:r>
                        <a:rPr lang="en-US" altLang="zh-CN" dirty="0" err="1">
                          <a:solidFill>
                            <a:srgbClr val="FF0000"/>
                          </a:solidFill>
                        </a:rPr>
                        <a:t>S_obj</a:t>
                      </a:r>
                      <a:endParaRPr lang="zh-CN" altLang="en-US" dirty="0"/>
                    </a:p>
                  </a:txBody>
                  <a:tcPr/>
                </a:tc>
                <a:tc>
                  <a:txBody>
                    <a:bodyPr/>
                    <a:lstStyle/>
                    <a:p>
                      <a:r>
                        <a:rPr lang="zh-CN" altLang="en-US" dirty="0"/>
                        <a:t>优化</a:t>
                      </a:r>
                    </a:p>
                  </a:txBody>
                  <a:tcPr/>
                </a:tc>
                <a:extLst>
                  <a:ext uri="{0D108BD9-81ED-4DB2-BD59-A6C34878D82A}">
                    <a16:rowId xmlns:a16="http://schemas.microsoft.com/office/drawing/2014/main" val="3923740747"/>
                  </a:ext>
                </a:extLst>
              </a:tr>
              <a:tr h="468052">
                <a:tc>
                  <a:txBody>
                    <a:bodyPr/>
                    <a:lstStyle/>
                    <a:p>
                      <a:r>
                        <a:rPr lang="en-US" altLang="zh-CN" dirty="0"/>
                        <a:t>3mX3m</a:t>
                      </a:r>
                      <a:endParaRPr lang="zh-CN" altLang="en-US" dirty="0"/>
                    </a:p>
                  </a:txBody>
                  <a:tcPr/>
                </a:tc>
                <a:tc>
                  <a:txBody>
                    <a:bodyPr/>
                    <a:lstStyle/>
                    <a:p>
                      <a:r>
                        <a:rPr lang="en-US" altLang="zh-CN" dirty="0"/>
                        <a:t>800</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2335371774"/>
                  </a:ext>
                </a:extLst>
              </a:tr>
              <a:tr h="468052">
                <a:tc>
                  <a:txBody>
                    <a:bodyPr/>
                    <a:lstStyle/>
                    <a:p>
                      <a:r>
                        <a:rPr lang="en-US" altLang="zh-CN" dirty="0"/>
                        <a:t>2mX2m</a:t>
                      </a:r>
                      <a:endParaRPr lang="zh-CN" altLang="en-US" dirty="0"/>
                    </a:p>
                  </a:txBody>
                  <a:tcPr/>
                </a:tc>
                <a:tc>
                  <a:txBody>
                    <a:bodyPr/>
                    <a:lstStyle/>
                    <a:p>
                      <a:r>
                        <a:rPr lang="en-US" altLang="zh-CN" dirty="0"/>
                        <a:t>1800</a:t>
                      </a:r>
                      <a:endParaRPr lang="zh-CN" altLang="en-US" dirty="0"/>
                    </a:p>
                  </a:txBody>
                  <a:tcPr/>
                </a:tc>
                <a:tc>
                  <a:txBody>
                    <a:bodyPr/>
                    <a:lstStyle/>
                    <a:p>
                      <a:r>
                        <a:rPr lang="en-US" altLang="zh-CN" dirty="0"/>
                        <a:t>--</a:t>
                      </a:r>
                      <a:endParaRPr lang="zh-CN" altLang="en-US" dirty="0"/>
                    </a:p>
                  </a:txBody>
                  <a:tcPr/>
                </a:tc>
                <a:tc>
                  <a:txBody>
                    <a:bodyPr/>
                    <a:lstStyle/>
                    <a:p>
                      <a:r>
                        <a:rPr lang="en-US" altLang="zh-CN" dirty="0"/>
                        <a:t>--</a:t>
                      </a:r>
                      <a:endParaRPr lang="zh-CN" altLang="en-US" dirty="0"/>
                    </a:p>
                  </a:txBody>
                  <a:tcPr/>
                </a:tc>
                <a:extLst>
                  <a:ext uri="{0D108BD9-81ED-4DB2-BD59-A6C34878D82A}">
                    <a16:rowId xmlns:a16="http://schemas.microsoft.com/office/drawing/2014/main" val="1583918335"/>
                  </a:ext>
                </a:extLst>
              </a:tr>
              <a:tr h="468052">
                <a:tc rowSpan="3">
                  <a:txBody>
                    <a:bodyPr/>
                    <a:lstStyle/>
                    <a:p>
                      <a:r>
                        <a:rPr lang="en-US" altLang="zh-CN" dirty="0"/>
                        <a:t>1mX1</a:t>
                      </a:r>
                      <a:endParaRPr lang="zh-CN" altLang="en-US" dirty="0"/>
                    </a:p>
                  </a:txBody>
                  <a:tcPr/>
                </a:tc>
                <a:tc rowSpan="3">
                  <a:txBody>
                    <a:bodyPr/>
                    <a:lstStyle/>
                    <a:p>
                      <a:r>
                        <a:rPr lang="en-US" altLang="zh-CN" dirty="0"/>
                        <a:t>6938</a:t>
                      </a:r>
                      <a:endParaRPr lang="zh-CN" altLang="en-US" dirty="0"/>
                    </a:p>
                  </a:txBody>
                  <a:tcPr/>
                </a:tc>
                <a:tc>
                  <a:txBody>
                    <a:bodyPr/>
                    <a:lstStyle/>
                    <a:p>
                      <a:r>
                        <a:rPr lang="en-US" altLang="zh-CN" dirty="0"/>
                        <a:t>0.02</a:t>
                      </a:r>
                      <a:endParaRPr lang="zh-CN" altLang="en-US" dirty="0"/>
                    </a:p>
                  </a:txBody>
                  <a:tcPr/>
                </a:tc>
                <a:tc>
                  <a:txBody>
                    <a:bodyPr/>
                    <a:lstStyle/>
                    <a:p>
                      <a:r>
                        <a:rPr lang="en-US" altLang="zh-CN" dirty="0"/>
                        <a:t>540</a:t>
                      </a:r>
                      <a:endParaRPr lang="zh-CN" altLang="en-US" dirty="0"/>
                    </a:p>
                  </a:txBody>
                  <a:tcPr/>
                </a:tc>
                <a:extLst>
                  <a:ext uri="{0D108BD9-81ED-4DB2-BD59-A6C34878D82A}">
                    <a16:rowId xmlns:a16="http://schemas.microsoft.com/office/drawing/2014/main" val="4105213958"/>
                  </a:ext>
                </a:extLst>
              </a:tr>
              <a:tr h="468052">
                <a:tc vMerge="1">
                  <a:txBody>
                    <a:bodyPr/>
                    <a:lstStyle/>
                    <a:p>
                      <a:endParaRPr lang="zh-CN" altLang="en-US" dirty="0"/>
                    </a:p>
                  </a:txBody>
                  <a:tcPr/>
                </a:tc>
                <a:tc vMerge="1">
                  <a:txBody>
                    <a:bodyPr/>
                    <a:lstStyle/>
                    <a:p>
                      <a:endParaRPr lang="zh-CN" altLang="en-US" dirty="0"/>
                    </a:p>
                  </a:txBody>
                  <a:tcPr/>
                </a:tc>
                <a:tc>
                  <a:txBody>
                    <a:bodyPr/>
                    <a:lstStyle/>
                    <a:p>
                      <a:r>
                        <a:rPr lang="en-US" altLang="zh-CN" dirty="0"/>
                        <a:t>0.3</a:t>
                      </a:r>
                      <a:endParaRPr lang="zh-CN" altLang="en-US" dirty="0"/>
                    </a:p>
                  </a:txBody>
                  <a:tcPr/>
                </a:tc>
                <a:tc>
                  <a:txBody>
                    <a:bodyPr/>
                    <a:lstStyle/>
                    <a:p>
                      <a:r>
                        <a:rPr lang="en-US" altLang="zh-CN" dirty="0"/>
                        <a:t>136</a:t>
                      </a:r>
                      <a:endParaRPr lang="zh-CN" altLang="en-US" dirty="0"/>
                    </a:p>
                  </a:txBody>
                  <a:tcPr/>
                </a:tc>
                <a:extLst>
                  <a:ext uri="{0D108BD9-81ED-4DB2-BD59-A6C34878D82A}">
                    <a16:rowId xmlns:a16="http://schemas.microsoft.com/office/drawing/2014/main" val="3185058417"/>
                  </a:ext>
                </a:extLst>
              </a:tr>
              <a:tr h="468052">
                <a:tc vMerge="1">
                  <a:txBody>
                    <a:bodyPr/>
                    <a:lstStyle/>
                    <a:p>
                      <a:endParaRPr lang="zh-CN" altLang="en-US" dirty="0"/>
                    </a:p>
                  </a:txBody>
                  <a:tcPr/>
                </a:tc>
                <a:tc vMerge="1">
                  <a:txBody>
                    <a:bodyPr/>
                    <a:lstStyle/>
                    <a:p>
                      <a:endParaRPr lang="zh-CN" altLang="en-US" dirty="0"/>
                    </a:p>
                  </a:txBody>
                  <a:tcPr/>
                </a:tc>
                <a:tc>
                  <a:txBody>
                    <a:bodyPr/>
                    <a:lstStyle/>
                    <a:p>
                      <a:r>
                        <a:rPr lang="en-US" altLang="zh-CN" dirty="0"/>
                        <a:t>0.5</a:t>
                      </a:r>
                      <a:endParaRPr lang="zh-CN" altLang="en-US" dirty="0"/>
                    </a:p>
                  </a:txBody>
                  <a:tcPr/>
                </a:tc>
                <a:tc>
                  <a:txBody>
                    <a:bodyPr/>
                    <a:lstStyle/>
                    <a:p>
                      <a:r>
                        <a:rPr lang="en-US" altLang="zh-CN" dirty="0">
                          <a:solidFill>
                            <a:srgbClr val="FF0000"/>
                          </a:solidFill>
                        </a:rPr>
                        <a:t>88</a:t>
                      </a:r>
                      <a:endParaRPr lang="zh-CN" altLang="en-US" dirty="0">
                        <a:solidFill>
                          <a:srgbClr val="FF0000"/>
                        </a:solidFill>
                      </a:endParaRPr>
                    </a:p>
                  </a:txBody>
                  <a:tcPr/>
                </a:tc>
                <a:extLst>
                  <a:ext uri="{0D108BD9-81ED-4DB2-BD59-A6C34878D82A}">
                    <a16:rowId xmlns:a16="http://schemas.microsoft.com/office/drawing/2014/main" val="601228431"/>
                  </a:ext>
                </a:extLst>
              </a:tr>
            </a:tbl>
          </a:graphicData>
        </a:graphic>
      </p:graphicFrame>
      <p:pic>
        <p:nvPicPr>
          <p:cNvPr id="5" name="内容占位符 3">
            <a:extLst>
              <a:ext uri="{FF2B5EF4-FFF2-40B4-BE49-F238E27FC236}">
                <a16:creationId xmlns:a16="http://schemas.microsoft.com/office/drawing/2014/main" id="{87ABA563-B9B2-4595-8E7B-BD3A70F037EA}"/>
              </a:ext>
            </a:extLst>
          </p:cNvPr>
          <p:cNvPicPr>
            <a:picLocks noChangeAspect="1"/>
          </p:cNvPicPr>
          <p:nvPr>
            <p:custDataLst>
              <p:tags r:id="rId1"/>
            </p:custDataLst>
          </p:nvPr>
        </p:nvPicPr>
        <p:blipFill>
          <a:blip r:embed="rId4"/>
          <a:stretch>
            <a:fillRect/>
          </a:stretch>
        </p:blipFill>
        <p:spPr>
          <a:xfrm>
            <a:off x="249546" y="2240288"/>
            <a:ext cx="4243075" cy="3025496"/>
          </a:xfrm>
          <a:prstGeom prst="rect">
            <a:avLst/>
          </a:prstGeom>
        </p:spPr>
      </p:pic>
    </p:spTree>
    <p:extLst>
      <p:ext uri="{BB962C8B-B14F-4D97-AF65-F5344CB8AC3E}">
        <p14:creationId xmlns:p14="http://schemas.microsoft.com/office/powerpoint/2010/main" val="68954703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908380"/>
            <a:ext cx="11520000" cy="5596520"/>
          </a:xfrm>
        </p:spPr>
        <p:txBody>
          <a:bodyPr/>
          <a:lstStyle/>
          <a:p>
            <a:r>
              <a:rPr lang="en-US" altLang="zh-CN" dirty="0"/>
              <a:t>TRS</a:t>
            </a:r>
            <a:r>
              <a:rPr lang="zh-CN" altLang="en-US" dirty="0"/>
              <a:t>场度量函数</a:t>
            </a:r>
            <a:endParaRPr lang="en-US" altLang="zh-CN" dirty="0"/>
          </a:p>
        </p:txBody>
      </p:sp>
      <p:sp>
        <p:nvSpPr>
          <p:cNvPr id="3" name="标题 2"/>
          <p:cNvSpPr>
            <a:spLocks noGrp="1"/>
          </p:cNvSpPr>
          <p:nvPr>
            <p:ph type="title"/>
          </p:nvPr>
        </p:nvSpPr>
        <p:spPr/>
        <p:txBody>
          <a:bodyPr/>
          <a:lstStyle/>
          <a:p>
            <a:r>
              <a:rPr lang="zh-CN" altLang="en-US" dirty="0">
                <a:sym typeface="+mn-ea"/>
              </a:rPr>
              <a:t>三、研究内容二</a:t>
            </a:r>
            <a:endParaRPr lang="zh-CN" altLang="en-US" dirty="0"/>
          </a:p>
        </p:txBody>
      </p:sp>
      <mc:AlternateContent xmlns:mc="http://schemas.openxmlformats.org/markup-compatibility/2006" xmlns:a14="http://schemas.microsoft.com/office/drawing/2010/main">
        <mc:Choice Requires="a14">
          <p:sp>
            <p:nvSpPr>
              <p:cNvPr id="7" name="文本框 6"/>
              <p:cNvSpPr txBox="1"/>
              <p:nvPr/>
            </p:nvSpPr>
            <p:spPr>
              <a:xfrm>
                <a:off x="1959060" y="2564904"/>
                <a:ext cx="3028950" cy="400110"/>
              </a:xfrm>
              <a:prstGeom prst="rect">
                <a:avLst/>
              </a:prstGeom>
              <a:solidFill>
                <a:schemeClr val="bg1"/>
              </a:solidFill>
            </p:spPr>
            <p:txBody>
              <a:bodyPr wrap="square" rtlCol="0" anchor="t">
                <a:spAutoFit/>
              </a:bodyPr>
              <a:lstStyle/>
              <a:p>
                <a:pPr algn="l"/>
                <a14:m>
                  <m:oMathPara xmlns:m="http://schemas.openxmlformats.org/officeDocument/2006/math">
                    <m:oMathParaPr>
                      <m:jc m:val="centerGroup"/>
                    </m:oMathParaPr>
                    <m:oMath xmlns:m="http://schemas.openxmlformats.org/officeDocument/2006/math">
                      <m:r>
                        <m:rPr>
                          <m:sty m:val="p"/>
                        </m:rPr>
                        <a:rPr lang="en-US" altLang="zh-CN" sz="2000" i="1" dirty="0" smtClean="0">
                          <a:latin typeface="Cambria Math" panose="02040503050406030204" pitchFamily="18" charset="0"/>
                          <a:ea typeface="+mn-ea"/>
                          <a:cs typeface="Cambria Math" panose="02040503050406030204" pitchFamily="18" charset="0"/>
                        </a:rPr>
                        <m:t>T</m:t>
                      </m:r>
                      <m:r>
                        <a:rPr lang="en-US" altLang="zh-CN" sz="2000" i="1" dirty="0" smtClean="0">
                          <a:latin typeface="Cambria Math" panose="02040503050406030204" pitchFamily="18" charset="0"/>
                          <a:ea typeface="+mn-ea"/>
                          <a:cs typeface="Cambria Math" panose="02040503050406030204" pitchFamily="18" charset="0"/>
                        </a:rPr>
                        <m:t>=</m:t>
                      </m:r>
                      <m:r>
                        <a:rPr lang="en-US" altLang="zh-CN" sz="2000" i="1" dirty="0" smtClean="0">
                          <a:latin typeface="Cambria Math" panose="02040503050406030204" pitchFamily="18" charset="0"/>
                          <a:ea typeface="+mn-ea"/>
                          <a:cs typeface="Cambria Math" panose="02040503050406030204" pitchFamily="18" charset="0"/>
                        </a:rPr>
                        <m:t>𝛼</m:t>
                      </m:r>
                      <m:r>
                        <a:rPr lang="en-US" altLang="zh-CN" sz="2000" i="1" dirty="0" smtClean="0">
                          <a:latin typeface="Cambria Math" panose="02040503050406030204" pitchFamily="18" charset="0"/>
                          <a:ea typeface="+mn-ea"/>
                          <a:cs typeface="Cambria Math" panose="02040503050406030204" pitchFamily="18" charset="0"/>
                        </a:rPr>
                        <m:t>∙</m:t>
                      </m:r>
                      <m:r>
                        <a:rPr lang="en-US" altLang="zh-CN" sz="2000" b="0" i="1" dirty="0" smtClean="0">
                          <a:latin typeface="Cambria Math" panose="02040503050406030204" pitchFamily="18" charset="0"/>
                          <a:ea typeface="+mn-ea"/>
                          <a:cs typeface="Cambria Math" panose="02040503050406030204" pitchFamily="18" charset="0"/>
                        </a:rPr>
                        <m:t>𝐷</m:t>
                      </m:r>
                      <m:r>
                        <a:rPr lang="en-US" altLang="zh-CN" sz="2000" i="1" dirty="0" smtClean="0">
                          <a:latin typeface="Cambria Math" panose="02040503050406030204" pitchFamily="18" charset="0"/>
                          <a:ea typeface="+mn-ea"/>
                          <a:cs typeface="Cambria Math" panose="02040503050406030204" pitchFamily="18" charset="0"/>
                        </a:rPr>
                        <m:t>+</m:t>
                      </m:r>
                      <m:r>
                        <a:rPr lang="en-US" altLang="zh-CN" sz="2000" i="1" dirty="0" smtClean="0">
                          <a:latin typeface="Cambria Math" panose="02040503050406030204" pitchFamily="18" charset="0"/>
                          <a:ea typeface="+mn-ea"/>
                          <a:cs typeface="Cambria Math" panose="02040503050406030204" pitchFamily="18" charset="0"/>
                        </a:rPr>
                        <m:t>𝛽</m:t>
                      </m:r>
                      <m:r>
                        <a:rPr lang="en-US" altLang="zh-CN" sz="2000" i="1" dirty="0" smtClean="0">
                          <a:latin typeface="Cambria Math" panose="02040503050406030204" pitchFamily="18" charset="0"/>
                          <a:ea typeface="+mn-ea"/>
                          <a:cs typeface="Cambria Math" panose="02040503050406030204" pitchFamily="18" charset="0"/>
                        </a:rPr>
                        <m:t>∙</m:t>
                      </m:r>
                      <m:r>
                        <a:rPr lang="en-US" altLang="zh-CN" sz="2000" b="0" i="1" dirty="0" smtClean="0">
                          <a:latin typeface="Cambria Math" panose="02040503050406030204" pitchFamily="18" charset="0"/>
                          <a:ea typeface="+mn-ea"/>
                          <a:cs typeface="Cambria Math" panose="02040503050406030204" pitchFamily="18" charset="0"/>
                        </a:rPr>
                        <m:t>𝑂𝑐</m:t>
                      </m:r>
                    </m:oMath>
                  </m:oMathPara>
                </a14:m>
                <a:endParaRPr lang="en-US" altLang="zh-CN" sz="2000" i="1" dirty="0">
                  <a:latin typeface="Cambria Math" panose="02040503050406030204" pitchFamily="18" charset="0"/>
                  <a:ea typeface="+mn-ea"/>
                  <a:cs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1959060" y="2564904"/>
                <a:ext cx="3028950" cy="400110"/>
              </a:xfrm>
              <a:prstGeom prst="rect">
                <a:avLst/>
              </a:prstGeom>
              <a:blipFill>
                <a:blip r:embed="rId3"/>
                <a:stretch>
                  <a:fillRect b="-1846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p:cNvSpPr txBox="1"/>
              <p:nvPr/>
            </p:nvSpPr>
            <p:spPr>
              <a:xfrm>
                <a:off x="1946360" y="3255784"/>
                <a:ext cx="3044825" cy="400110"/>
              </a:xfrm>
              <a:prstGeom prst="rect">
                <a:avLst/>
              </a:prstGeom>
              <a:solidFill>
                <a:schemeClr val="bg1"/>
              </a:solidFill>
            </p:spPr>
            <p:txBody>
              <a:bodyPr wrap="square" rtlCol="0" anchor="t">
                <a:spAutoFit/>
              </a:bodyPr>
              <a:lstStyle/>
              <a:p>
                <a:pPr/>
                <a14:m>
                  <m:oMathPara xmlns:m="http://schemas.openxmlformats.org/officeDocument/2006/math">
                    <m:oMathParaPr>
                      <m:jc m:val="centerGroup"/>
                    </m:oMathParaPr>
                    <m:oMath xmlns:m="http://schemas.openxmlformats.org/officeDocument/2006/math">
                      <m:r>
                        <a:rPr lang="en-US" altLang="zh-CN" sz="2000" b="0" i="1" dirty="0" smtClean="0">
                          <a:latin typeface="Cambria Math" panose="02040503050406030204" pitchFamily="18" charset="0"/>
                          <a:ea typeface="+mn-ea"/>
                          <a:cs typeface="Cambria Math" panose="02040503050406030204" pitchFamily="18" charset="0"/>
                        </a:rPr>
                        <m:t>𝑅</m:t>
                      </m:r>
                      <m:r>
                        <a:rPr lang="en-US" altLang="zh-CN" sz="2000" i="1" dirty="0" smtClean="0">
                          <a:latin typeface="Cambria Math" panose="02040503050406030204" pitchFamily="18" charset="0"/>
                          <a:ea typeface="+mn-ea"/>
                          <a:cs typeface="Cambria Math" panose="02040503050406030204" pitchFamily="18" charset="0"/>
                        </a:rPr>
                        <m:t>=</m:t>
                      </m:r>
                      <m:r>
                        <a:rPr lang="en-US" altLang="zh-CN" sz="2000" i="1" dirty="0" smtClean="0">
                          <a:latin typeface="Cambria Math" panose="02040503050406030204" pitchFamily="18" charset="0"/>
                          <a:ea typeface="+mn-ea"/>
                          <a:cs typeface="Cambria Math" panose="02040503050406030204" pitchFamily="18" charset="0"/>
                        </a:rPr>
                        <m:t>𝛼</m:t>
                      </m:r>
                      <m:r>
                        <a:rPr lang="en-US" altLang="zh-CN" sz="2000" i="1" dirty="0" smtClean="0">
                          <a:latin typeface="Cambria Math" panose="02040503050406030204" pitchFamily="18" charset="0"/>
                          <a:ea typeface="+mn-ea"/>
                          <a:cs typeface="Cambria Math" panose="02040503050406030204" pitchFamily="18" charset="0"/>
                        </a:rPr>
                        <m:t>∙</m:t>
                      </m:r>
                      <m:r>
                        <m:rPr>
                          <m:sty m:val="p"/>
                        </m:rPr>
                        <a:rPr lang="en-US" altLang="zh-CN" sz="2000" i="1" dirty="0">
                          <a:latin typeface="Cambria Math" panose="02040503050406030204" pitchFamily="18" charset="0"/>
                          <a:ea typeface="+mn-ea"/>
                          <a:cs typeface="Cambria Math" panose="02040503050406030204" pitchFamily="18" charset="0"/>
                        </a:rPr>
                        <m:t>θ</m:t>
                      </m:r>
                      <m:r>
                        <a:rPr lang="en-US" altLang="zh-CN" sz="2000" i="1" dirty="0" smtClean="0">
                          <a:latin typeface="Cambria Math" panose="02040503050406030204" pitchFamily="18" charset="0"/>
                          <a:ea typeface="+mn-ea"/>
                          <a:cs typeface="Cambria Math" panose="02040503050406030204" pitchFamily="18" charset="0"/>
                        </a:rPr>
                        <m:t>+</m:t>
                      </m:r>
                      <m:r>
                        <a:rPr lang="en-US" altLang="zh-CN" sz="2000" i="1" dirty="0" smtClean="0">
                          <a:latin typeface="Cambria Math" panose="02040503050406030204" pitchFamily="18" charset="0"/>
                          <a:ea typeface="+mn-ea"/>
                          <a:cs typeface="Cambria Math" panose="02040503050406030204" pitchFamily="18" charset="0"/>
                        </a:rPr>
                        <m:t>𝛽</m:t>
                      </m:r>
                      <m:r>
                        <a:rPr lang="en-US" altLang="zh-CN" sz="2000" i="1" dirty="0" smtClean="0">
                          <a:latin typeface="Cambria Math" panose="02040503050406030204" pitchFamily="18" charset="0"/>
                          <a:ea typeface="+mn-ea"/>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𝑂𝑐</m:t>
                      </m:r>
                    </m:oMath>
                  </m:oMathPara>
                </a14:m>
                <a:endParaRPr lang="en-US" altLang="zh-CN" sz="2000" i="1" dirty="0">
                  <a:latin typeface="Cambria Math" panose="02040503050406030204" pitchFamily="18" charset="0"/>
                  <a:ea typeface="+mn-ea"/>
                  <a:cs typeface="Cambria Math" panose="02040503050406030204" pitchFamily="18" charset="0"/>
                </a:endParaRPr>
              </a:p>
            </p:txBody>
          </p:sp>
        </mc:Choice>
        <mc:Fallback xmlns="">
          <p:sp>
            <p:nvSpPr>
              <p:cNvPr id="8" name="文本框 7"/>
              <p:cNvSpPr txBox="1">
                <a:spLocks noRot="1" noChangeAspect="1" noMove="1" noResize="1" noEditPoints="1" noAdjustHandles="1" noChangeArrowheads="1" noChangeShapeType="1" noTextEdit="1"/>
              </p:cNvSpPr>
              <p:nvPr/>
            </p:nvSpPr>
            <p:spPr>
              <a:xfrm>
                <a:off x="1946360" y="3255784"/>
                <a:ext cx="3044825" cy="400110"/>
              </a:xfrm>
              <a:prstGeom prst="rect">
                <a:avLst/>
              </a:prstGeom>
              <a:blipFill>
                <a:blip r:embed="rId4"/>
                <a:stretch>
                  <a:fillRect b="-16667"/>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p:cNvSpPr txBox="1"/>
              <p:nvPr/>
            </p:nvSpPr>
            <p:spPr>
              <a:xfrm>
                <a:off x="1887305" y="3944759"/>
                <a:ext cx="3293110" cy="400110"/>
              </a:xfrm>
              <a:prstGeom prst="rect">
                <a:avLst/>
              </a:prstGeom>
              <a:solidFill>
                <a:schemeClr val="bg1"/>
              </a:solidFill>
            </p:spPr>
            <p:txBody>
              <a:bodyPr wrap="square" rtlCol="0" anchor="t">
                <a:spAutoFit/>
              </a:bodyPr>
              <a:lstStyle/>
              <a:p>
                <a:pPr/>
                <a14:m>
                  <m:oMathPara xmlns:m="http://schemas.openxmlformats.org/officeDocument/2006/math">
                    <m:oMathParaPr>
                      <m:jc m:val="centerGroup"/>
                    </m:oMathParaPr>
                    <m:oMath xmlns:m="http://schemas.openxmlformats.org/officeDocument/2006/math">
                      <m:r>
                        <m:rPr>
                          <m:sty m:val="p"/>
                        </m:rPr>
                        <a:rPr lang="en-US" altLang="zh-CN" sz="2000" i="1" dirty="0">
                          <a:latin typeface="Cambria Math" panose="02040503050406030204" pitchFamily="18" charset="0"/>
                          <a:ea typeface="+mn-ea"/>
                          <a:cs typeface="Cambria Math" panose="02040503050406030204" pitchFamily="18" charset="0"/>
                        </a:rPr>
                        <m:t>S</m:t>
                      </m:r>
                      <m:r>
                        <a:rPr lang="en-US" altLang="zh-CN" sz="2000" i="1" dirty="0" smtClean="0">
                          <a:latin typeface="Cambria Math" panose="02040503050406030204" pitchFamily="18" charset="0"/>
                          <a:ea typeface="+mn-ea"/>
                          <a:cs typeface="Cambria Math" panose="02040503050406030204" pitchFamily="18" charset="0"/>
                        </a:rPr>
                        <m:t>=</m:t>
                      </m:r>
                      <m:r>
                        <a:rPr lang="en-US" altLang="zh-CN" sz="2000" i="1" dirty="0" smtClean="0">
                          <a:latin typeface="Cambria Math" panose="02040503050406030204" pitchFamily="18" charset="0"/>
                          <a:ea typeface="+mn-ea"/>
                          <a:cs typeface="Cambria Math" panose="02040503050406030204" pitchFamily="18" charset="0"/>
                        </a:rPr>
                        <m:t>𝛼</m:t>
                      </m:r>
                      <m:r>
                        <a:rPr lang="en-US" altLang="zh-CN" sz="2000" i="1" dirty="0" smtClean="0">
                          <a:latin typeface="Cambria Math" panose="02040503050406030204" pitchFamily="18" charset="0"/>
                          <a:ea typeface="+mn-ea"/>
                          <a:cs typeface="Cambria Math" panose="02040503050406030204" pitchFamily="18" charset="0"/>
                        </a:rPr>
                        <m:t>∙</m:t>
                      </m:r>
                      <m:r>
                        <m:rPr>
                          <m:sty m:val="p"/>
                        </m:rPr>
                        <a:rPr lang="en-US" altLang="zh-CN" sz="2000" i="1" dirty="0">
                          <a:latin typeface="Cambria Math" panose="02040503050406030204" pitchFamily="18" charset="0"/>
                          <a:ea typeface="+mn-ea"/>
                          <a:cs typeface="Cambria Math" panose="02040503050406030204" pitchFamily="18" charset="0"/>
                        </a:rPr>
                        <m:t>S</m:t>
                      </m:r>
                      <m:r>
                        <a:rPr lang="en-US" altLang="zh-CN" sz="2000" i="1" dirty="0" smtClean="0">
                          <a:latin typeface="Cambria Math" panose="02040503050406030204" pitchFamily="18" charset="0"/>
                          <a:ea typeface="+mn-ea"/>
                          <a:cs typeface="Cambria Math" panose="02040503050406030204" pitchFamily="18" charset="0"/>
                        </a:rPr>
                        <m:t>+</m:t>
                      </m:r>
                      <m:r>
                        <a:rPr lang="en-US" altLang="zh-CN" sz="2000" i="1" dirty="0" smtClean="0">
                          <a:latin typeface="Cambria Math" panose="02040503050406030204" pitchFamily="18" charset="0"/>
                          <a:ea typeface="+mn-ea"/>
                          <a:cs typeface="Cambria Math" panose="02040503050406030204" pitchFamily="18" charset="0"/>
                        </a:rPr>
                        <m:t>𝛽</m:t>
                      </m:r>
                      <m:r>
                        <a:rPr lang="en-US" altLang="zh-CN" sz="2000" i="1" dirty="0" smtClean="0">
                          <a:latin typeface="Cambria Math" panose="02040503050406030204" pitchFamily="18" charset="0"/>
                          <a:ea typeface="+mn-ea"/>
                          <a:cs typeface="Cambria Math" panose="02040503050406030204" pitchFamily="18" charset="0"/>
                        </a:rPr>
                        <m:t>∙</m:t>
                      </m:r>
                      <m:r>
                        <a:rPr lang="en-US" altLang="zh-CN" sz="2000" i="1" dirty="0">
                          <a:latin typeface="Cambria Math" panose="02040503050406030204" pitchFamily="18" charset="0"/>
                          <a:cs typeface="Cambria Math" panose="02040503050406030204" pitchFamily="18" charset="0"/>
                        </a:rPr>
                        <m:t>𝑂𝑐</m:t>
                      </m:r>
                    </m:oMath>
                  </m:oMathPara>
                </a14:m>
                <a:endParaRPr lang="en-US" altLang="zh-CN" sz="2000" i="1" dirty="0">
                  <a:latin typeface="Cambria Math" panose="02040503050406030204" pitchFamily="18" charset="0"/>
                  <a:ea typeface="+mn-ea"/>
                  <a:cs typeface="Cambria Math" panose="02040503050406030204" pitchFamily="18" charset="0"/>
                </a:endParaRPr>
              </a:p>
            </p:txBody>
          </p:sp>
        </mc:Choice>
        <mc:Fallback xmlns="">
          <p:sp>
            <p:nvSpPr>
              <p:cNvPr id="9" name="文本框 8"/>
              <p:cNvSpPr txBox="1">
                <a:spLocks noRot="1" noChangeAspect="1" noMove="1" noResize="1" noEditPoints="1" noAdjustHandles="1" noChangeArrowheads="1" noChangeShapeType="1" noTextEdit="1"/>
              </p:cNvSpPr>
              <p:nvPr/>
            </p:nvSpPr>
            <p:spPr>
              <a:xfrm>
                <a:off x="1887305" y="3944759"/>
                <a:ext cx="3293110" cy="400110"/>
              </a:xfrm>
              <a:prstGeom prst="rect">
                <a:avLst/>
              </a:prstGeom>
              <a:blipFill>
                <a:blip r:embed="rId5"/>
                <a:stretch>
                  <a:fillRect b="-16667"/>
                </a:stretch>
              </a:blipFill>
            </p:spPr>
            <p:txBody>
              <a:bodyPr/>
              <a:lstStyle/>
              <a:p>
                <a:r>
                  <a:rPr lang="zh-CN" altLang="en-US">
                    <a:noFill/>
                  </a:rPr>
                  <a:t> </a:t>
                </a:r>
              </a:p>
            </p:txBody>
          </p:sp>
        </mc:Fallback>
      </mc:AlternateContent>
      <p:pic>
        <p:nvPicPr>
          <p:cNvPr id="10" name="图片 9" descr="238580e751c464ecea9d03c9e904557">
            <a:extLst>
              <a:ext uri="{FF2B5EF4-FFF2-40B4-BE49-F238E27FC236}">
                <a16:creationId xmlns:a16="http://schemas.microsoft.com/office/drawing/2014/main" id="{4351D7F3-4578-40D1-BE51-F8EFBBC7DF81}"/>
              </a:ext>
            </a:extLst>
          </p:cNvPr>
          <p:cNvPicPr>
            <a:picLocks noChangeAspect="1"/>
          </p:cNvPicPr>
          <p:nvPr/>
        </p:nvPicPr>
        <p:blipFill>
          <a:blip r:embed="rId6"/>
          <a:stretch>
            <a:fillRect/>
          </a:stretch>
        </p:blipFill>
        <p:spPr>
          <a:xfrm>
            <a:off x="7814310" y="1917065"/>
            <a:ext cx="2686050" cy="2190115"/>
          </a:xfrm>
          <a:prstGeom prst="rect">
            <a:avLst/>
          </a:prstGeom>
        </p:spPr>
      </p:pic>
      <p:pic>
        <p:nvPicPr>
          <p:cNvPr id="11" name="图片 10" descr="06e88394f62a1f394c717f758d9a75f">
            <a:extLst>
              <a:ext uri="{FF2B5EF4-FFF2-40B4-BE49-F238E27FC236}">
                <a16:creationId xmlns:a16="http://schemas.microsoft.com/office/drawing/2014/main" id="{D0EFED32-A586-493F-BEA0-CE78459A2C1C}"/>
              </a:ext>
            </a:extLst>
          </p:cNvPr>
          <p:cNvPicPr>
            <a:picLocks noChangeAspect="1"/>
          </p:cNvPicPr>
          <p:nvPr/>
        </p:nvPicPr>
        <p:blipFill>
          <a:blip r:embed="rId7"/>
          <a:stretch>
            <a:fillRect/>
          </a:stretch>
        </p:blipFill>
        <p:spPr>
          <a:xfrm>
            <a:off x="6343650" y="4077335"/>
            <a:ext cx="5627370" cy="2408555"/>
          </a:xfrm>
          <a:prstGeom prst="rect">
            <a:avLst/>
          </a:prstGeom>
        </p:spPr>
      </p:pic>
      <p:cxnSp>
        <p:nvCxnSpPr>
          <p:cNvPr id="5" name="直接连接符 4">
            <a:extLst>
              <a:ext uri="{FF2B5EF4-FFF2-40B4-BE49-F238E27FC236}">
                <a16:creationId xmlns:a16="http://schemas.microsoft.com/office/drawing/2014/main" id="{3B04DDCF-0063-4553-9E71-720B1EF13080}"/>
              </a:ext>
            </a:extLst>
          </p:cNvPr>
          <p:cNvCxnSpPr/>
          <p:nvPr/>
        </p:nvCxnSpPr>
        <p:spPr bwMode="auto">
          <a:xfrm>
            <a:off x="7814310" y="5805264"/>
            <a:ext cx="0" cy="792088"/>
          </a:xfrm>
          <a:prstGeom prst="line">
            <a:avLst/>
          </a:prstGeom>
          <a:solidFill>
            <a:schemeClr val="accent1"/>
          </a:solidFill>
          <a:ln w="9525" cap="flat" cmpd="sng" algn="ctr">
            <a:solidFill>
              <a:schemeClr val="tx1"/>
            </a:solidFill>
            <a:prstDash val="solid"/>
            <a:round/>
            <a:headEnd type="none" w="med" len="med"/>
            <a:tailEnd type="none" w="med" len="med"/>
          </a:ln>
        </p:spPr>
      </p:cxnSp>
      <p:cxnSp>
        <p:nvCxnSpPr>
          <p:cNvPr id="12" name="直接连接符 11">
            <a:extLst>
              <a:ext uri="{FF2B5EF4-FFF2-40B4-BE49-F238E27FC236}">
                <a16:creationId xmlns:a16="http://schemas.microsoft.com/office/drawing/2014/main" id="{66F84665-FD23-4BD7-B25E-92EBB4714919}"/>
              </a:ext>
            </a:extLst>
          </p:cNvPr>
          <p:cNvCxnSpPr/>
          <p:nvPr/>
        </p:nvCxnSpPr>
        <p:spPr bwMode="auto">
          <a:xfrm>
            <a:off x="8544272" y="5805264"/>
            <a:ext cx="0" cy="792088"/>
          </a:xfrm>
          <a:prstGeom prst="line">
            <a:avLst/>
          </a:prstGeom>
          <a:solidFill>
            <a:schemeClr val="accent1"/>
          </a:solidFill>
          <a:ln w="9525" cap="flat" cmpd="sng" algn="ctr">
            <a:solidFill>
              <a:schemeClr val="tx1"/>
            </a:solidFill>
            <a:prstDash val="solid"/>
            <a:round/>
            <a:headEnd type="none" w="med" len="med"/>
            <a:tailEnd type="none" w="med" len="med"/>
          </a:ln>
        </p:spPr>
      </p:cxnSp>
      <p:sp>
        <p:nvSpPr>
          <p:cNvPr id="6" name="箭头: 左右 5">
            <a:extLst>
              <a:ext uri="{FF2B5EF4-FFF2-40B4-BE49-F238E27FC236}">
                <a16:creationId xmlns:a16="http://schemas.microsoft.com/office/drawing/2014/main" id="{0EC3064F-AE0C-45D0-BED8-F26C65490D6E}"/>
              </a:ext>
            </a:extLst>
          </p:cNvPr>
          <p:cNvSpPr/>
          <p:nvPr/>
        </p:nvSpPr>
        <p:spPr bwMode="auto">
          <a:xfrm>
            <a:off x="7814310" y="6381328"/>
            <a:ext cx="729959" cy="150281"/>
          </a:xfrm>
          <a:prstGeom prst="leftRightArrow">
            <a:avLst/>
          </a:prstGeom>
          <a:solidFill>
            <a:srgbClr val="0000FF"/>
          </a:solidFill>
          <a:ln>
            <a:solidFill>
              <a:srgbClr val="0000FF"/>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mc:AlternateContent xmlns:mc="http://schemas.openxmlformats.org/markup-compatibility/2006" xmlns:a14="http://schemas.microsoft.com/office/drawing/2010/main">
        <mc:Choice Requires="a14">
          <p:sp>
            <p:nvSpPr>
              <p:cNvPr id="13" name="矩形 12">
                <a:extLst>
                  <a:ext uri="{FF2B5EF4-FFF2-40B4-BE49-F238E27FC236}">
                    <a16:creationId xmlns:a16="http://schemas.microsoft.com/office/drawing/2014/main" id="{96E24FE9-7987-4112-A5A2-4C205AD1F5BB}"/>
                  </a:ext>
                </a:extLst>
              </p:cNvPr>
              <p:cNvSpPr/>
              <p:nvPr/>
            </p:nvSpPr>
            <p:spPr>
              <a:xfrm>
                <a:off x="7967189" y="6504900"/>
                <a:ext cx="415818"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altLang="zh-CN" i="1" dirty="0">
                          <a:latin typeface="Cambria Math" panose="02040503050406030204" pitchFamily="18" charset="0"/>
                          <a:cs typeface="Cambria Math" panose="02040503050406030204" pitchFamily="18" charset="0"/>
                        </a:rPr>
                        <m:t>𝐷</m:t>
                      </m:r>
                    </m:oMath>
                  </m:oMathPara>
                </a14:m>
                <a:endParaRPr lang="zh-CN" altLang="en-US" dirty="0"/>
              </a:p>
            </p:txBody>
          </p:sp>
        </mc:Choice>
        <mc:Fallback xmlns="">
          <p:sp>
            <p:nvSpPr>
              <p:cNvPr id="13" name="矩形 12">
                <a:extLst>
                  <a:ext uri="{FF2B5EF4-FFF2-40B4-BE49-F238E27FC236}">
                    <a16:creationId xmlns:a16="http://schemas.microsoft.com/office/drawing/2014/main" id="{96E24FE9-7987-4112-A5A2-4C205AD1F5BB}"/>
                  </a:ext>
                </a:extLst>
              </p:cNvPr>
              <p:cNvSpPr>
                <a:spLocks noRot="1" noChangeAspect="1" noMove="1" noResize="1" noEditPoints="1" noAdjustHandles="1" noChangeArrowheads="1" noChangeShapeType="1" noTextEdit="1"/>
              </p:cNvSpPr>
              <p:nvPr/>
            </p:nvSpPr>
            <p:spPr>
              <a:xfrm>
                <a:off x="7967189" y="6504900"/>
                <a:ext cx="415818" cy="369332"/>
              </a:xfrm>
              <a:prstGeom prst="rect">
                <a:avLst/>
              </a:prstGeom>
              <a:blipFill>
                <a:blip r:embed="rId8"/>
                <a:stretch>
                  <a:fillRect/>
                </a:stretch>
              </a:blipFill>
            </p:spPr>
            <p:txBody>
              <a:bodyPr/>
              <a:lstStyle/>
              <a:p>
                <a:r>
                  <a:rPr lang="zh-CN" altLang="en-US">
                    <a:noFill/>
                  </a:rPr>
                  <a:t> </a:t>
                </a:r>
              </a:p>
            </p:txBody>
          </p:sp>
        </mc:Fallback>
      </mc:AlternateContent>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5596520"/>
          </a:xfrm>
        </p:spPr>
        <p:txBody>
          <a:bodyPr/>
          <a:lstStyle/>
          <a:p>
            <a:r>
              <a:rPr lang="zh-CN" altLang="en-US" dirty="0">
                <a:latin typeface="微软雅黑" panose="020B0503020204020204" charset="-122"/>
                <a:ea typeface="微软雅黑" panose="020B0503020204020204" charset="-122"/>
              </a:rPr>
              <a:t>帧间滤波算法</a:t>
            </a:r>
            <a:endParaRPr lang="en-US" altLang="zh-CN" dirty="0">
              <a:latin typeface="微软雅黑" panose="020B0503020204020204" charset="-122"/>
              <a:ea typeface="微软雅黑" panose="020B0503020204020204" charset="-122"/>
            </a:endParaRPr>
          </a:p>
        </p:txBody>
      </p:sp>
      <p:sp>
        <p:nvSpPr>
          <p:cNvPr id="3" name="标题 2"/>
          <p:cNvSpPr>
            <a:spLocks noGrp="1"/>
          </p:cNvSpPr>
          <p:nvPr>
            <p:ph type="title"/>
          </p:nvPr>
        </p:nvSpPr>
        <p:spPr/>
        <p:txBody>
          <a:bodyPr/>
          <a:lstStyle/>
          <a:p>
            <a:r>
              <a:rPr lang="zh-CN" altLang="en-US" dirty="0">
                <a:sym typeface="+mn-ea"/>
              </a:rPr>
              <a:t>三、研究内容三</a:t>
            </a:r>
            <a:endParaRPr lang="zh-CN" altLang="en-US" dirty="0"/>
          </a:p>
        </p:txBody>
      </p:sp>
      <p:graphicFrame>
        <p:nvGraphicFramePr>
          <p:cNvPr id="10" name="表格 2"/>
          <p:cNvGraphicFramePr>
            <a:graphicFrameLocks noGrp="1"/>
          </p:cNvGraphicFramePr>
          <p:nvPr>
            <p:extLst>
              <p:ext uri="{D42A27DB-BD31-4B8C-83A1-F6EECF244321}">
                <p14:modId xmlns:p14="http://schemas.microsoft.com/office/powerpoint/2010/main" val="596284245"/>
              </p:ext>
            </p:extLst>
          </p:nvPr>
        </p:nvGraphicFramePr>
        <p:xfrm>
          <a:off x="1061160" y="3960964"/>
          <a:ext cx="1388840" cy="370840"/>
        </p:xfrm>
        <a:graphic>
          <a:graphicData uri="http://schemas.openxmlformats.org/drawingml/2006/table">
            <a:tbl>
              <a:tblPr firstRow="1" bandRow="1">
                <a:tableStyleId>{5C22544A-7EE6-4342-B048-85BDC9FD1C3A}</a:tableStyleId>
              </a:tblPr>
              <a:tblGrid>
                <a:gridCol w="277768">
                  <a:extLst>
                    <a:ext uri="{9D8B030D-6E8A-4147-A177-3AD203B41FA5}">
                      <a16:colId xmlns:a16="http://schemas.microsoft.com/office/drawing/2014/main" val="20000"/>
                    </a:ext>
                  </a:extLst>
                </a:gridCol>
                <a:gridCol w="277768">
                  <a:extLst>
                    <a:ext uri="{9D8B030D-6E8A-4147-A177-3AD203B41FA5}">
                      <a16:colId xmlns:a16="http://schemas.microsoft.com/office/drawing/2014/main" val="20001"/>
                    </a:ext>
                  </a:extLst>
                </a:gridCol>
                <a:gridCol w="277768">
                  <a:extLst>
                    <a:ext uri="{9D8B030D-6E8A-4147-A177-3AD203B41FA5}">
                      <a16:colId xmlns:a16="http://schemas.microsoft.com/office/drawing/2014/main" val="20002"/>
                    </a:ext>
                  </a:extLst>
                </a:gridCol>
                <a:gridCol w="277768">
                  <a:extLst>
                    <a:ext uri="{9D8B030D-6E8A-4147-A177-3AD203B41FA5}">
                      <a16:colId xmlns:a16="http://schemas.microsoft.com/office/drawing/2014/main" val="20003"/>
                    </a:ext>
                  </a:extLst>
                </a:gridCol>
                <a:gridCol w="277768">
                  <a:extLst>
                    <a:ext uri="{9D8B030D-6E8A-4147-A177-3AD203B41FA5}">
                      <a16:colId xmlns:a16="http://schemas.microsoft.com/office/drawing/2014/main" val="20004"/>
                    </a:ext>
                  </a:extLst>
                </a:gridCol>
              </a:tblGrid>
              <a:tr h="370840">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0"/>
                  </a:ext>
                </a:extLst>
              </a:tr>
            </a:tbl>
          </a:graphicData>
        </a:graphic>
      </p:graphicFrame>
      <p:sp>
        <p:nvSpPr>
          <p:cNvPr id="11" name="文本框 10"/>
          <p:cNvSpPr txBox="1"/>
          <p:nvPr/>
        </p:nvSpPr>
        <p:spPr>
          <a:xfrm>
            <a:off x="479376" y="2852936"/>
            <a:ext cx="3638865" cy="400110"/>
          </a:xfrm>
          <a:prstGeom prst="rect">
            <a:avLst/>
          </a:prstGeom>
          <a:noFill/>
        </p:spPr>
        <p:txBody>
          <a:bodyPr wrap="square" rtlCol="0">
            <a:spAutoFit/>
          </a:bodyPr>
          <a:lstStyle/>
          <a:p>
            <a:r>
              <a:rPr lang="zh-CN" altLang="en-US" sz="2000" b="1" dirty="0">
                <a:latin typeface="黑体" panose="02010609060101010101" pitchFamily="2" charset="-122"/>
                <a:ea typeface="黑体" panose="02010609060101010101" pitchFamily="2" charset="-122"/>
              </a:rPr>
              <a:t>平移操纵类型度量比较序列：</a:t>
            </a:r>
          </a:p>
        </p:txBody>
      </p:sp>
      <p:sp>
        <p:nvSpPr>
          <p:cNvPr id="12" name="左大括号 11"/>
          <p:cNvSpPr/>
          <p:nvPr/>
        </p:nvSpPr>
        <p:spPr>
          <a:xfrm rot="16200000">
            <a:off x="2150892" y="3372617"/>
            <a:ext cx="295835" cy="2475296"/>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14" name="文本框 13"/>
          <p:cNvSpPr txBox="1"/>
          <p:nvPr/>
        </p:nvSpPr>
        <p:spPr>
          <a:xfrm>
            <a:off x="2405392" y="3912556"/>
            <a:ext cx="1131064" cy="369332"/>
          </a:xfrm>
          <a:prstGeom prst="rect">
            <a:avLst/>
          </a:prstGeom>
          <a:noFill/>
        </p:spPr>
        <p:txBody>
          <a:bodyPr wrap="square" rtlCol="0">
            <a:spAutoFit/>
          </a:bodyPr>
          <a:lstStyle/>
          <a:p>
            <a:r>
              <a:rPr lang="en-US" altLang="zh-CN" b="1" dirty="0"/>
              <a:t>… </a:t>
            </a:r>
            <a:endParaRPr lang="zh-CN" altLang="en-US" b="1" dirty="0"/>
          </a:p>
        </p:txBody>
      </p:sp>
      <p:sp>
        <p:nvSpPr>
          <p:cNvPr id="15" name="内容占位符 2"/>
          <p:cNvSpPr txBox="1"/>
          <p:nvPr/>
        </p:nvSpPr>
        <p:spPr>
          <a:xfrm>
            <a:off x="657515" y="1444713"/>
            <a:ext cx="10568899" cy="1223654"/>
          </a:xfrm>
          <a:prstGeom prst="rect">
            <a:avLst/>
          </a:prstGeom>
        </p:spPr>
        <p:txBody>
          <a:bodyPr>
            <a:noAutofit/>
          </a:bodyPr>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pPr>
              <a:lnSpc>
                <a:spcPct val="150000"/>
              </a:lnSpc>
            </a:pPr>
            <a:r>
              <a:rPr lang="zh-CN" altLang="zh-CN" sz="2000" kern="0" dirty="0">
                <a:latin typeface="宋体" panose="02010600030101010101" pitchFamily="2" charset="-122"/>
                <a:ea typeface="宋体" panose="02010600030101010101" pitchFamily="2" charset="-122"/>
              </a:rPr>
              <a:t>为了避免多个</a:t>
            </a:r>
            <a:r>
              <a:rPr lang="zh-CN" altLang="en-US" sz="2000" kern="0" dirty="0">
                <a:latin typeface="宋体" panose="02010600030101010101" pitchFamily="2" charset="-122"/>
                <a:ea typeface="宋体" panose="02010600030101010101" pitchFamily="2" charset="-122"/>
              </a:rPr>
              <a:t>视点</a:t>
            </a:r>
            <a:r>
              <a:rPr lang="zh-CN" altLang="zh-CN" sz="2000" kern="0" dirty="0">
                <a:latin typeface="宋体" panose="02010600030101010101" pitchFamily="2" charset="-122"/>
                <a:ea typeface="宋体" panose="02010600030101010101" pitchFamily="2" charset="-122"/>
              </a:rPr>
              <a:t>之间的</a:t>
            </a:r>
            <a:r>
              <a:rPr lang="zh-CN" altLang="en-US" sz="2000" kern="0" dirty="0">
                <a:latin typeface="宋体" panose="02010600030101010101" pitchFamily="2" charset="-122"/>
                <a:ea typeface="宋体" panose="02010600030101010101" pitchFamily="2" charset="-122"/>
              </a:rPr>
              <a:t>操纵类型</a:t>
            </a:r>
            <a:r>
              <a:rPr lang="zh-CN" altLang="zh-CN" sz="2000" kern="0" dirty="0">
                <a:latin typeface="宋体" panose="02010600030101010101" pitchFamily="2" charset="-122"/>
                <a:ea typeface="宋体" panose="02010600030101010101" pitchFamily="2" charset="-122"/>
              </a:rPr>
              <a:t>的高频切换影响</a:t>
            </a:r>
            <a:r>
              <a:rPr lang="zh-CN" altLang="en-US" sz="2000" kern="0" dirty="0">
                <a:latin typeface="宋体" panose="02010600030101010101" pitchFamily="2" charset="-122"/>
                <a:ea typeface="宋体" panose="02010600030101010101" pitchFamily="2" charset="-122"/>
              </a:rPr>
              <a:t>操纵</a:t>
            </a:r>
            <a:r>
              <a:rPr lang="zh-CN" altLang="zh-CN" sz="2000" kern="0" dirty="0">
                <a:latin typeface="宋体" panose="02010600030101010101" pitchFamily="2" charset="-122"/>
                <a:ea typeface="宋体" panose="02010600030101010101" pitchFamily="2" charset="-122"/>
              </a:rPr>
              <a:t>的连续性</a:t>
            </a:r>
            <a:r>
              <a:rPr lang="zh-CN" altLang="en-US" sz="2000" kern="100" dirty="0">
                <a:latin typeface="Times New Roman" panose="02020603050405020304" pitchFamily="18" charset="0"/>
                <a:ea typeface="宋体" panose="02010600030101010101" pitchFamily="2" charset="-122"/>
                <a:cs typeface="Times New Roman" panose="02020603050405020304" pitchFamily="18" charset="0"/>
              </a:rPr>
              <a:t>，我们构建了三个</a:t>
            </a:r>
            <a:r>
              <a:rPr lang="zh-CN" altLang="zh-CN" sz="2000" kern="0" dirty="0">
                <a:latin typeface="宋体" panose="02010600030101010101" pitchFamily="2" charset="-122"/>
                <a:ea typeface="宋体" panose="02010600030101010101" pitchFamily="2" charset="-122"/>
              </a:rPr>
              <a:t>当前帧与前序帧的视点质量比较序列，以及根据过滤结果确定是否</a:t>
            </a:r>
            <a:r>
              <a:rPr lang="zh-CN" altLang="en-US" sz="2000" kern="0" dirty="0">
                <a:latin typeface="宋体" panose="02010600030101010101" pitchFamily="2" charset="-122"/>
                <a:ea typeface="宋体" panose="02010600030101010101" pitchFamily="2" charset="-122"/>
              </a:rPr>
              <a:t>切换视点。</a:t>
            </a:r>
            <a:endParaRPr lang="en-US" altLang="zh-CN" sz="2000" kern="0" dirty="0">
              <a:latin typeface="宋体" panose="02010600030101010101" pitchFamily="2" charset="-122"/>
              <a:ea typeface="宋体" panose="02010600030101010101" pitchFamily="2" charset="-122"/>
            </a:endParaRPr>
          </a:p>
        </p:txBody>
      </p:sp>
      <p:graphicFrame>
        <p:nvGraphicFramePr>
          <p:cNvPr id="16" name="表格 2"/>
          <p:cNvGraphicFramePr>
            <a:graphicFrameLocks noGrp="1"/>
          </p:cNvGraphicFramePr>
          <p:nvPr>
            <p:extLst>
              <p:ext uri="{D42A27DB-BD31-4B8C-83A1-F6EECF244321}">
                <p14:modId xmlns:p14="http://schemas.microsoft.com/office/powerpoint/2010/main" val="4132095841"/>
              </p:ext>
            </p:extLst>
          </p:nvPr>
        </p:nvGraphicFramePr>
        <p:xfrm>
          <a:off x="2721656" y="3951322"/>
          <a:ext cx="833304" cy="370840"/>
        </p:xfrm>
        <a:graphic>
          <a:graphicData uri="http://schemas.openxmlformats.org/drawingml/2006/table">
            <a:tbl>
              <a:tblPr firstRow="1" bandRow="1">
                <a:tableStyleId>{5C22544A-7EE6-4342-B048-85BDC9FD1C3A}</a:tableStyleId>
              </a:tblPr>
              <a:tblGrid>
                <a:gridCol w="277768">
                  <a:extLst>
                    <a:ext uri="{9D8B030D-6E8A-4147-A177-3AD203B41FA5}">
                      <a16:colId xmlns:a16="http://schemas.microsoft.com/office/drawing/2014/main" val="20000"/>
                    </a:ext>
                  </a:extLst>
                </a:gridCol>
                <a:gridCol w="277768">
                  <a:extLst>
                    <a:ext uri="{9D8B030D-6E8A-4147-A177-3AD203B41FA5}">
                      <a16:colId xmlns:a16="http://schemas.microsoft.com/office/drawing/2014/main" val="20001"/>
                    </a:ext>
                  </a:extLst>
                </a:gridCol>
                <a:gridCol w="277768">
                  <a:extLst>
                    <a:ext uri="{9D8B030D-6E8A-4147-A177-3AD203B41FA5}">
                      <a16:colId xmlns:a16="http://schemas.microsoft.com/office/drawing/2014/main" val="20002"/>
                    </a:ext>
                  </a:extLst>
                </a:gridCol>
              </a:tblGrid>
              <a:tr h="370840">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0"/>
                  </a:ext>
                </a:extLst>
              </a:tr>
            </a:tbl>
          </a:graphicData>
        </a:graphic>
      </p:graphicFrame>
      <p:cxnSp>
        <p:nvCxnSpPr>
          <p:cNvPr id="21" name="直接箭头连接符 20"/>
          <p:cNvCxnSpPr/>
          <p:nvPr/>
        </p:nvCxnSpPr>
        <p:spPr>
          <a:xfrm>
            <a:off x="3414099" y="3637147"/>
            <a:ext cx="0" cy="271755"/>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2" name="文本框 21"/>
              <p:cNvSpPr txBox="1"/>
              <p:nvPr/>
            </p:nvSpPr>
            <p:spPr>
              <a:xfrm>
                <a:off x="3128873" y="3370797"/>
                <a:ext cx="713065" cy="307777"/>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第</a:t>
                </a:r>
                <a14:m>
                  <m:oMath xmlns:m="http://schemas.openxmlformats.org/officeDocument/2006/math">
                    <m:r>
                      <a:rPr lang="en-US" altLang="zh-CN" sz="1400" i="1" dirty="0">
                        <a:latin typeface="Cambria Math" panose="02040503050406030204" pitchFamily="18" charset="0"/>
                      </a:rPr>
                      <m:t>𝑖</m:t>
                    </m:r>
                  </m:oMath>
                </a14:m>
                <a:r>
                  <a:rPr lang="zh-CN" altLang="en-US" sz="1400" dirty="0">
                    <a:latin typeface="宋体" panose="02010600030101010101" pitchFamily="2" charset="-122"/>
                    <a:ea typeface="宋体" panose="02010600030101010101" pitchFamily="2" charset="-122"/>
                  </a:rPr>
                  <a:t>帧</a:t>
                </a:r>
              </a:p>
            </p:txBody>
          </p:sp>
        </mc:Choice>
        <mc:Fallback xmlns="">
          <p:sp>
            <p:nvSpPr>
              <p:cNvPr id="22" name="文本框 21"/>
              <p:cNvSpPr txBox="1">
                <a:spLocks noRot="1" noChangeAspect="1" noMove="1" noResize="1" noEditPoints="1" noAdjustHandles="1" noChangeArrowheads="1" noChangeShapeType="1" noTextEdit="1"/>
              </p:cNvSpPr>
              <p:nvPr/>
            </p:nvSpPr>
            <p:spPr>
              <a:xfrm>
                <a:off x="3128873" y="3370797"/>
                <a:ext cx="713065" cy="307777"/>
              </a:xfrm>
              <a:prstGeom prst="rect">
                <a:avLst/>
              </a:prstGeom>
              <a:blipFill>
                <a:blip r:embed="rId4"/>
                <a:stretch>
                  <a:fillRect l="-2564" t="-6000" b="-18000"/>
                </a:stretch>
              </a:blipFill>
            </p:spPr>
            <p:txBody>
              <a:bodyPr/>
              <a:lstStyle/>
              <a:p>
                <a:r>
                  <a:rPr lang="zh-CN" altLang="en-US">
                    <a:noFill/>
                  </a:rPr>
                  <a:t> </a:t>
                </a:r>
              </a:p>
            </p:txBody>
          </p:sp>
        </mc:Fallback>
      </mc:AlternateContent>
      <p:cxnSp>
        <p:nvCxnSpPr>
          <p:cNvPr id="28" name="直接箭头连接符 27"/>
          <p:cNvCxnSpPr/>
          <p:nvPr/>
        </p:nvCxnSpPr>
        <p:spPr>
          <a:xfrm>
            <a:off x="1200801" y="3638545"/>
            <a:ext cx="0" cy="271755"/>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29" name="文本框 28"/>
              <p:cNvSpPr txBox="1"/>
              <p:nvPr/>
            </p:nvSpPr>
            <p:spPr>
              <a:xfrm>
                <a:off x="663905" y="3372195"/>
                <a:ext cx="1283793" cy="307777"/>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第</a:t>
                </a:r>
                <a14:m>
                  <m:oMath xmlns:m="http://schemas.openxmlformats.org/officeDocument/2006/math">
                    <m:r>
                      <a:rPr lang="en-US" altLang="zh-CN" sz="1400" i="1" spc="-150" dirty="0">
                        <a:latin typeface="Cambria Math" panose="02040503050406030204" pitchFamily="18" charset="0"/>
                      </a:rPr>
                      <m:t>𝑖</m:t>
                    </m:r>
                    <m:r>
                      <a:rPr lang="en-US" altLang="zh-CN" sz="1400" b="0" i="1" spc="-150" dirty="0" smtClean="0">
                        <a:latin typeface="Cambria Math" panose="02040503050406030204" pitchFamily="18" charset="0"/>
                      </a:rPr>
                      <m:t>−</m:t>
                    </m:r>
                    <m:r>
                      <a:rPr lang="en-US" altLang="zh-CN" sz="1400" b="0" i="1" spc="-150" dirty="0" smtClean="0">
                        <a:latin typeface="Cambria Math" panose="02040503050406030204" pitchFamily="18" charset="0"/>
                      </a:rPr>
                      <m:t>𝑛</m:t>
                    </m:r>
                    <m:r>
                      <a:rPr lang="en-US" altLang="zh-CN" sz="1400" b="0" i="1" spc="-150" dirty="0" smtClean="0">
                        <a:latin typeface="Cambria Math" panose="02040503050406030204" pitchFamily="18" charset="0"/>
                      </a:rPr>
                      <m:t>+1</m:t>
                    </m:r>
                  </m:oMath>
                </a14:m>
                <a:r>
                  <a:rPr lang="zh-CN" altLang="en-US" sz="1400" dirty="0">
                    <a:latin typeface="宋体" panose="02010600030101010101" pitchFamily="2" charset="-122"/>
                    <a:ea typeface="宋体" panose="02010600030101010101" pitchFamily="2" charset="-122"/>
                  </a:rPr>
                  <a:t>帧</a:t>
                </a:r>
              </a:p>
            </p:txBody>
          </p:sp>
        </mc:Choice>
        <mc:Fallback xmlns="">
          <p:sp>
            <p:nvSpPr>
              <p:cNvPr id="29" name="文本框 28"/>
              <p:cNvSpPr txBox="1">
                <a:spLocks noRot="1" noChangeAspect="1" noMove="1" noResize="1" noEditPoints="1" noAdjustHandles="1" noChangeArrowheads="1" noChangeShapeType="1" noTextEdit="1"/>
              </p:cNvSpPr>
              <p:nvPr/>
            </p:nvSpPr>
            <p:spPr>
              <a:xfrm>
                <a:off x="663905" y="3372195"/>
                <a:ext cx="1283793" cy="307777"/>
              </a:xfrm>
              <a:prstGeom prst="rect">
                <a:avLst/>
              </a:prstGeom>
              <a:blipFill>
                <a:blip r:embed="rId5"/>
                <a:stretch>
                  <a:fillRect l="-1422" t="-5882" b="-17647"/>
                </a:stretch>
              </a:blipFill>
            </p:spPr>
            <p:txBody>
              <a:bodyPr/>
              <a:lstStyle/>
              <a:p>
                <a:r>
                  <a:rPr lang="zh-CN" altLang="en-US">
                    <a:noFill/>
                  </a:rPr>
                  <a:t> </a:t>
                </a:r>
              </a:p>
            </p:txBody>
          </p:sp>
        </mc:Fallback>
      </mc:AlternateContent>
      <p:graphicFrame>
        <p:nvGraphicFramePr>
          <p:cNvPr id="30" name="表格 2"/>
          <p:cNvGraphicFramePr>
            <a:graphicFrameLocks noGrp="1"/>
          </p:cNvGraphicFramePr>
          <p:nvPr>
            <p:extLst>
              <p:ext uri="{D42A27DB-BD31-4B8C-83A1-F6EECF244321}">
                <p14:modId xmlns:p14="http://schemas.microsoft.com/office/powerpoint/2010/main" val="690896902"/>
              </p:ext>
            </p:extLst>
          </p:nvPr>
        </p:nvGraphicFramePr>
        <p:xfrm>
          <a:off x="8947527" y="3928891"/>
          <a:ext cx="1388840" cy="370840"/>
        </p:xfrm>
        <a:graphic>
          <a:graphicData uri="http://schemas.openxmlformats.org/drawingml/2006/table">
            <a:tbl>
              <a:tblPr firstRow="1" bandRow="1">
                <a:tableStyleId>{5C22544A-7EE6-4342-B048-85BDC9FD1C3A}</a:tableStyleId>
              </a:tblPr>
              <a:tblGrid>
                <a:gridCol w="277768">
                  <a:extLst>
                    <a:ext uri="{9D8B030D-6E8A-4147-A177-3AD203B41FA5}">
                      <a16:colId xmlns:a16="http://schemas.microsoft.com/office/drawing/2014/main" val="20000"/>
                    </a:ext>
                  </a:extLst>
                </a:gridCol>
                <a:gridCol w="277768">
                  <a:extLst>
                    <a:ext uri="{9D8B030D-6E8A-4147-A177-3AD203B41FA5}">
                      <a16:colId xmlns:a16="http://schemas.microsoft.com/office/drawing/2014/main" val="20001"/>
                    </a:ext>
                  </a:extLst>
                </a:gridCol>
                <a:gridCol w="277768">
                  <a:extLst>
                    <a:ext uri="{9D8B030D-6E8A-4147-A177-3AD203B41FA5}">
                      <a16:colId xmlns:a16="http://schemas.microsoft.com/office/drawing/2014/main" val="20002"/>
                    </a:ext>
                  </a:extLst>
                </a:gridCol>
                <a:gridCol w="277768">
                  <a:extLst>
                    <a:ext uri="{9D8B030D-6E8A-4147-A177-3AD203B41FA5}">
                      <a16:colId xmlns:a16="http://schemas.microsoft.com/office/drawing/2014/main" val="20003"/>
                    </a:ext>
                  </a:extLst>
                </a:gridCol>
                <a:gridCol w="277768">
                  <a:extLst>
                    <a:ext uri="{9D8B030D-6E8A-4147-A177-3AD203B41FA5}">
                      <a16:colId xmlns:a16="http://schemas.microsoft.com/office/drawing/2014/main" val="20004"/>
                    </a:ext>
                  </a:extLst>
                </a:gridCol>
              </a:tblGrid>
              <a:tr h="370840">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0"/>
                  </a:ext>
                </a:extLst>
              </a:tr>
            </a:tbl>
          </a:graphicData>
        </a:graphic>
      </p:graphicFrame>
      <p:sp>
        <p:nvSpPr>
          <p:cNvPr id="31" name="文本框 30"/>
          <p:cNvSpPr txBox="1"/>
          <p:nvPr/>
        </p:nvSpPr>
        <p:spPr>
          <a:xfrm>
            <a:off x="8574372" y="2831448"/>
            <a:ext cx="3397373" cy="400110"/>
          </a:xfrm>
          <a:prstGeom prst="rect">
            <a:avLst/>
          </a:prstGeom>
          <a:noFill/>
        </p:spPr>
        <p:txBody>
          <a:bodyPr wrap="square" rtlCol="0">
            <a:spAutoFit/>
          </a:bodyPr>
          <a:lstStyle/>
          <a:p>
            <a:r>
              <a:rPr lang="zh-CN" altLang="en-US" sz="2000" b="1" dirty="0">
                <a:latin typeface="黑体" panose="02010609060101010101" pitchFamily="2" charset="-122"/>
                <a:ea typeface="黑体" panose="02010609060101010101" pitchFamily="2" charset="-122"/>
              </a:rPr>
              <a:t>缩放操纵类型度量比较序列：</a:t>
            </a:r>
          </a:p>
        </p:txBody>
      </p:sp>
      <p:sp>
        <p:nvSpPr>
          <p:cNvPr id="32" name="左大括号 31"/>
          <p:cNvSpPr/>
          <p:nvPr/>
        </p:nvSpPr>
        <p:spPr>
          <a:xfrm rot="16200000">
            <a:off x="10037259" y="3340544"/>
            <a:ext cx="295835" cy="2475296"/>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34" name="文本框 33"/>
          <p:cNvSpPr txBox="1"/>
          <p:nvPr/>
        </p:nvSpPr>
        <p:spPr>
          <a:xfrm>
            <a:off x="10291759" y="3880483"/>
            <a:ext cx="1131064" cy="369332"/>
          </a:xfrm>
          <a:prstGeom prst="rect">
            <a:avLst/>
          </a:prstGeom>
          <a:noFill/>
        </p:spPr>
        <p:txBody>
          <a:bodyPr wrap="square" rtlCol="0">
            <a:spAutoFit/>
          </a:bodyPr>
          <a:lstStyle/>
          <a:p>
            <a:r>
              <a:rPr lang="en-US" altLang="zh-CN" b="1" dirty="0"/>
              <a:t>… </a:t>
            </a:r>
            <a:endParaRPr lang="zh-CN" altLang="en-US" b="1" dirty="0"/>
          </a:p>
        </p:txBody>
      </p:sp>
      <p:graphicFrame>
        <p:nvGraphicFramePr>
          <p:cNvPr id="35" name="表格 2"/>
          <p:cNvGraphicFramePr>
            <a:graphicFrameLocks noGrp="1"/>
          </p:cNvGraphicFramePr>
          <p:nvPr>
            <p:extLst>
              <p:ext uri="{D42A27DB-BD31-4B8C-83A1-F6EECF244321}">
                <p14:modId xmlns:p14="http://schemas.microsoft.com/office/powerpoint/2010/main" val="4248831449"/>
              </p:ext>
            </p:extLst>
          </p:nvPr>
        </p:nvGraphicFramePr>
        <p:xfrm>
          <a:off x="10608023" y="3919249"/>
          <a:ext cx="833304" cy="370840"/>
        </p:xfrm>
        <a:graphic>
          <a:graphicData uri="http://schemas.openxmlformats.org/drawingml/2006/table">
            <a:tbl>
              <a:tblPr firstRow="1" bandRow="1">
                <a:tableStyleId>{5C22544A-7EE6-4342-B048-85BDC9FD1C3A}</a:tableStyleId>
              </a:tblPr>
              <a:tblGrid>
                <a:gridCol w="277768">
                  <a:extLst>
                    <a:ext uri="{9D8B030D-6E8A-4147-A177-3AD203B41FA5}">
                      <a16:colId xmlns:a16="http://schemas.microsoft.com/office/drawing/2014/main" val="20000"/>
                    </a:ext>
                  </a:extLst>
                </a:gridCol>
                <a:gridCol w="277768">
                  <a:extLst>
                    <a:ext uri="{9D8B030D-6E8A-4147-A177-3AD203B41FA5}">
                      <a16:colId xmlns:a16="http://schemas.microsoft.com/office/drawing/2014/main" val="20001"/>
                    </a:ext>
                  </a:extLst>
                </a:gridCol>
                <a:gridCol w="277768">
                  <a:extLst>
                    <a:ext uri="{9D8B030D-6E8A-4147-A177-3AD203B41FA5}">
                      <a16:colId xmlns:a16="http://schemas.microsoft.com/office/drawing/2014/main" val="20002"/>
                    </a:ext>
                  </a:extLst>
                </a:gridCol>
              </a:tblGrid>
              <a:tr h="370840">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0"/>
                  </a:ext>
                </a:extLst>
              </a:tr>
            </a:tbl>
          </a:graphicData>
        </a:graphic>
      </p:graphicFrame>
      <p:cxnSp>
        <p:nvCxnSpPr>
          <p:cNvPr id="36" name="直接箭头连接符 35"/>
          <p:cNvCxnSpPr/>
          <p:nvPr/>
        </p:nvCxnSpPr>
        <p:spPr>
          <a:xfrm>
            <a:off x="11300466" y="3605074"/>
            <a:ext cx="0" cy="271755"/>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7" name="文本框 36"/>
              <p:cNvSpPr txBox="1"/>
              <p:nvPr/>
            </p:nvSpPr>
            <p:spPr>
              <a:xfrm>
                <a:off x="11015240" y="3338724"/>
                <a:ext cx="713065" cy="307777"/>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第</a:t>
                </a:r>
                <a14:m>
                  <m:oMath xmlns:m="http://schemas.openxmlformats.org/officeDocument/2006/math">
                    <m:r>
                      <a:rPr lang="en-US" altLang="zh-CN" sz="1400" i="1" dirty="0">
                        <a:latin typeface="Cambria Math" panose="02040503050406030204" pitchFamily="18" charset="0"/>
                      </a:rPr>
                      <m:t>𝑖</m:t>
                    </m:r>
                  </m:oMath>
                </a14:m>
                <a:r>
                  <a:rPr lang="zh-CN" altLang="en-US" sz="1400" dirty="0">
                    <a:latin typeface="宋体" panose="02010600030101010101" pitchFamily="2" charset="-122"/>
                    <a:ea typeface="宋体" panose="02010600030101010101" pitchFamily="2" charset="-122"/>
                  </a:rPr>
                  <a:t>帧</a:t>
                </a:r>
              </a:p>
            </p:txBody>
          </p:sp>
        </mc:Choice>
        <mc:Fallback xmlns="">
          <p:sp>
            <p:nvSpPr>
              <p:cNvPr id="37" name="文本框 36"/>
              <p:cNvSpPr txBox="1">
                <a:spLocks noRot="1" noChangeAspect="1" noMove="1" noResize="1" noEditPoints="1" noAdjustHandles="1" noChangeArrowheads="1" noChangeShapeType="1" noTextEdit="1"/>
              </p:cNvSpPr>
              <p:nvPr/>
            </p:nvSpPr>
            <p:spPr>
              <a:xfrm>
                <a:off x="11015240" y="3338724"/>
                <a:ext cx="713065" cy="307777"/>
              </a:xfrm>
              <a:prstGeom prst="rect">
                <a:avLst/>
              </a:prstGeom>
              <a:blipFill>
                <a:blip r:embed="rId4"/>
                <a:stretch>
                  <a:fillRect l="-2564" t="-6000" b="-18000"/>
                </a:stretch>
              </a:blipFill>
            </p:spPr>
            <p:txBody>
              <a:bodyPr/>
              <a:lstStyle/>
              <a:p>
                <a:r>
                  <a:rPr lang="zh-CN" altLang="en-US">
                    <a:noFill/>
                  </a:rPr>
                  <a:t> </a:t>
                </a:r>
              </a:p>
            </p:txBody>
          </p:sp>
        </mc:Fallback>
      </mc:AlternateContent>
      <p:cxnSp>
        <p:nvCxnSpPr>
          <p:cNvPr id="38" name="直接箭头连接符 37"/>
          <p:cNvCxnSpPr/>
          <p:nvPr/>
        </p:nvCxnSpPr>
        <p:spPr>
          <a:xfrm>
            <a:off x="9087168" y="3606472"/>
            <a:ext cx="0" cy="271755"/>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39" name="文本框 38"/>
              <p:cNvSpPr txBox="1"/>
              <p:nvPr/>
            </p:nvSpPr>
            <p:spPr>
              <a:xfrm>
                <a:off x="8550272" y="3340122"/>
                <a:ext cx="1283793" cy="307777"/>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第</a:t>
                </a:r>
                <a14:m>
                  <m:oMath xmlns:m="http://schemas.openxmlformats.org/officeDocument/2006/math">
                    <m:r>
                      <a:rPr lang="en-US" altLang="zh-CN" sz="1400" i="1" spc="-150" dirty="0">
                        <a:latin typeface="Cambria Math" panose="02040503050406030204" pitchFamily="18" charset="0"/>
                      </a:rPr>
                      <m:t>𝑖</m:t>
                    </m:r>
                    <m:r>
                      <a:rPr lang="en-US" altLang="zh-CN" sz="1400" b="0" i="1" spc="-150" dirty="0" smtClean="0">
                        <a:latin typeface="Cambria Math" panose="02040503050406030204" pitchFamily="18" charset="0"/>
                      </a:rPr>
                      <m:t>−</m:t>
                    </m:r>
                    <m:r>
                      <a:rPr lang="en-US" altLang="zh-CN" sz="1400" b="0" i="1" spc="-150" dirty="0" smtClean="0">
                        <a:latin typeface="Cambria Math" panose="02040503050406030204" pitchFamily="18" charset="0"/>
                      </a:rPr>
                      <m:t>𝑘</m:t>
                    </m:r>
                    <m:r>
                      <a:rPr lang="en-US" altLang="zh-CN" sz="1400" b="0" i="1" spc="-150" dirty="0" smtClean="0">
                        <a:latin typeface="Cambria Math" panose="02040503050406030204" pitchFamily="18" charset="0"/>
                      </a:rPr>
                      <m:t>+1</m:t>
                    </m:r>
                  </m:oMath>
                </a14:m>
                <a:r>
                  <a:rPr lang="zh-CN" altLang="en-US" sz="1400" dirty="0">
                    <a:latin typeface="宋体" panose="02010600030101010101" pitchFamily="2" charset="-122"/>
                    <a:ea typeface="宋体" panose="02010600030101010101" pitchFamily="2" charset="-122"/>
                  </a:rPr>
                  <a:t>帧</a:t>
                </a:r>
              </a:p>
            </p:txBody>
          </p:sp>
        </mc:Choice>
        <mc:Fallback xmlns="">
          <p:sp>
            <p:nvSpPr>
              <p:cNvPr id="39" name="文本框 38"/>
              <p:cNvSpPr txBox="1">
                <a:spLocks noRot="1" noChangeAspect="1" noMove="1" noResize="1" noEditPoints="1" noAdjustHandles="1" noChangeArrowheads="1" noChangeShapeType="1" noTextEdit="1"/>
              </p:cNvSpPr>
              <p:nvPr/>
            </p:nvSpPr>
            <p:spPr>
              <a:xfrm>
                <a:off x="8550272" y="3340122"/>
                <a:ext cx="1283793" cy="307777"/>
              </a:xfrm>
              <a:prstGeom prst="rect">
                <a:avLst/>
              </a:prstGeom>
              <a:blipFill>
                <a:blip r:embed="rId6"/>
                <a:stretch>
                  <a:fillRect l="-1429" t="-6000" b="-18000"/>
                </a:stretch>
              </a:blipFill>
            </p:spPr>
            <p:txBody>
              <a:bodyPr/>
              <a:lstStyle/>
              <a:p>
                <a:r>
                  <a:rPr lang="zh-CN" altLang="en-US">
                    <a:noFill/>
                  </a:rPr>
                  <a:t> </a:t>
                </a:r>
              </a:p>
            </p:txBody>
          </p:sp>
        </mc:Fallback>
      </mc:AlternateContent>
      <p:graphicFrame>
        <p:nvGraphicFramePr>
          <p:cNvPr id="40" name="表格 2"/>
          <p:cNvGraphicFramePr>
            <a:graphicFrameLocks noGrp="1"/>
          </p:cNvGraphicFramePr>
          <p:nvPr>
            <p:extLst>
              <p:ext uri="{D42A27DB-BD31-4B8C-83A1-F6EECF244321}">
                <p14:modId xmlns:p14="http://schemas.microsoft.com/office/powerpoint/2010/main" val="1470247124"/>
              </p:ext>
            </p:extLst>
          </p:nvPr>
        </p:nvGraphicFramePr>
        <p:xfrm>
          <a:off x="5033319" y="4007104"/>
          <a:ext cx="1388840" cy="370840"/>
        </p:xfrm>
        <a:graphic>
          <a:graphicData uri="http://schemas.openxmlformats.org/drawingml/2006/table">
            <a:tbl>
              <a:tblPr firstRow="1" bandRow="1">
                <a:tableStyleId>{5C22544A-7EE6-4342-B048-85BDC9FD1C3A}</a:tableStyleId>
              </a:tblPr>
              <a:tblGrid>
                <a:gridCol w="277768">
                  <a:extLst>
                    <a:ext uri="{9D8B030D-6E8A-4147-A177-3AD203B41FA5}">
                      <a16:colId xmlns:a16="http://schemas.microsoft.com/office/drawing/2014/main" val="20000"/>
                    </a:ext>
                  </a:extLst>
                </a:gridCol>
                <a:gridCol w="277768">
                  <a:extLst>
                    <a:ext uri="{9D8B030D-6E8A-4147-A177-3AD203B41FA5}">
                      <a16:colId xmlns:a16="http://schemas.microsoft.com/office/drawing/2014/main" val="20001"/>
                    </a:ext>
                  </a:extLst>
                </a:gridCol>
                <a:gridCol w="277768">
                  <a:extLst>
                    <a:ext uri="{9D8B030D-6E8A-4147-A177-3AD203B41FA5}">
                      <a16:colId xmlns:a16="http://schemas.microsoft.com/office/drawing/2014/main" val="20002"/>
                    </a:ext>
                  </a:extLst>
                </a:gridCol>
                <a:gridCol w="277768">
                  <a:extLst>
                    <a:ext uri="{9D8B030D-6E8A-4147-A177-3AD203B41FA5}">
                      <a16:colId xmlns:a16="http://schemas.microsoft.com/office/drawing/2014/main" val="20003"/>
                    </a:ext>
                  </a:extLst>
                </a:gridCol>
                <a:gridCol w="277768">
                  <a:extLst>
                    <a:ext uri="{9D8B030D-6E8A-4147-A177-3AD203B41FA5}">
                      <a16:colId xmlns:a16="http://schemas.microsoft.com/office/drawing/2014/main" val="20004"/>
                    </a:ext>
                  </a:extLst>
                </a:gridCol>
              </a:tblGrid>
              <a:tr h="370840">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0"/>
                  </a:ext>
                </a:extLst>
              </a:tr>
            </a:tbl>
          </a:graphicData>
        </a:graphic>
      </p:graphicFrame>
      <p:sp>
        <p:nvSpPr>
          <p:cNvPr id="41" name="左大括号 40"/>
          <p:cNvSpPr/>
          <p:nvPr/>
        </p:nvSpPr>
        <p:spPr>
          <a:xfrm rot="16200000">
            <a:off x="6123051" y="3418757"/>
            <a:ext cx="295835" cy="2475296"/>
          </a:xfrm>
          <a:prstGeom prst="leftBrace">
            <a:avLst/>
          </a:prstGeom>
        </p:spPr>
        <p:style>
          <a:lnRef idx="3">
            <a:schemeClr val="accent1"/>
          </a:lnRef>
          <a:fillRef idx="0">
            <a:schemeClr val="accent1"/>
          </a:fillRef>
          <a:effectRef idx="2">
            <a:schemeClr val="accent1"/>
          </a:effectRef>
          <a:fontRef idx="minor">
            <a:schemeClr val="tx1"/>
          </a:fontRef>
        </p:style>
        <p:txBody>
          <a:bodyPr rtlCol="0" anchor="ctr"/>
          <a:lstStyle/>
          <a:p>
            <a:pPr algn="ctr"/>
            <a:endParaRPr lang="zh-CN" altLang="en-US"/>
          </a:p>
        </p:txBody>
      </p:sp>
      <p:sp>
        <p:nvSpPr>
          <p:cNvPr id="42" name="文本框 41"/>
          <p:cNvSpPr txBox="1"/>
          <p:nvPr/>
        </p:nvSpPr>
        <p:spPr>
          <a:xfrm>
            <a:off x="6377551" y="3958696"/>
            <a:ext cx="1131064" cy="369332"/>
          </a:xfrm>
          <a:prstGeom prst="rect">
            <a:avLst/>
          </a:prstGeom>
          <a:noFill/>
        </p:spPr>
        <p:txBody>
          <a:bodyPr wrap="square" rtlCol="0">
            <a:spAutoFit/>
          </a:bodyPr>
          <a:lstStyle/>
          <a:p>
            <a:r>
              <a:rPr lang="en-US" altLang="zh-CN" b="1" dirty="0"/>
              <a:t>… </a:t>
            </a:r>
            <a:endParaRPr lang="zh-CN" altLang="en-US" b="1" dirty="0"/>
          </a:p>
        </p:txBody>
      </p:sp>
      <p:graphicFrame>
        <p:nvGraphicFramePr>
          <p:cNvPr id="43" name="表格 2"/>
          <p:cNvGraphicFramePr>
            <a:graphicFrameLocks noGrp="1"/>
          </p:cNvGraphicFramePr>
          <p:nvPr>
            <p:extLst>
              <p:ext uri="{D42A27DB-BD31-4B8C-83A1-F6EECF244321}">
                <p14:modId xmlns:p14="http://schemas.microsoft.com/office/powerpoint/2010/main" val="709477018"/>
              </p:ext>
            </p:extLst>
          </p:nvPr>
        </p:nvGraphicFramePr>
        <p:xfrm>
          <a:off x="6693815" y="3997462"/>
          <a:ext cx="833304" cy="370840"/>
        </p:xfrm>
        <a:graphic>
          <a:graphicData uri="http://schemas.openxmlformats.org/drawingml/2006/table">
            <a:tbl>
              <a:tblPr firstRow="1" bandRow="1">
                <a:tableStyleId>{5C22544A-7EE6-4342-B048-85BDC9FD1C3A}</a:tableStyleId>
              </a:tblPr>
              <a:tblGrid>
                <a:gridCol w="277768">
                  <a:extLst>
                    <a:ext uri="{9D8B030D-6E8A-4147-A177-3AD203B41FA5}">
                      <a16:colId xmlns:a16="http://schemas.microsoft.com/office/drawing/2014/main" val="20000"/>
                    </a:ext>
                  </a:extLst>
                </a:gridCol>
                <a:gridCol w="277768">
                  <a:extLst>
                    <a:ext uri="{9D8B030D-6E8A-4147-A177-3AD203B41FA5}">
                      <a16:colId xmlns:a16="http://schemas.microsoft.com/office/drawing/2014/main" val="20001"/>
                    </a:ext>
                  </a:extLst>
                </a:gridCol>
                <a:gridCol w="277768">
                  <a:extLst>
                    <a:ext uri="{9D8B030D-6E8A-4147-A177-3AD203B41FA5}">
                      <a16:colId xmlns:a16="http://schemas.microsoft.com/office/drawing/2014/main" val="20002"/>
                    </a:ext>
                  </a:extLst>
                </a:gridCol>
              </a:tblGrid>
              <a:tr h="370840">
                <a:tc>
                  <a:txBody>
                    <a:bodyPr/>
                    <a:lstStyle/>
                    <a:p>
                      <a:r>
                        <a:rPr lang="en-US" altLang="zh-CN" dirty="0"/>
                        <a:t>1</a:t>
                      </a:r>
                      <a:endParaRPr lang="zh-CN" altLang="en-US" dirty="0"/>
                    </a:p>
                  </a:txBody>
                  <a:tcPr/>
                </a:tc>
                <a:tc>
                  <a:txBody>
                    <a:bodyPr/>
                    <a:lstStyle/>
                    <a:p>
                      <a:r>
                        <a:rPr lang="en-US" altLang="zh-CN" dirty="0"/>
                        <a:t>0</a:t>
                      </a:r>
                      <a:endParaRPr lang="zh-CN" altLang="en-US" dirty="0"/>
                    </a:p>
                  </a:txBody>
                  <a:tcPr/>
                </a:tc>
                <a:tc>
                  <a:txBody>
                    <a:bodyPr/>
                    <a:lstStyle/>
                    <a:p>
                      <a:r>
                        <a:rPr lang="en-US" altLang="zh-CN" dirty="0"/>
                        <a:t>1</a:t>
                      </a:r>
                      <a:endParaRPr lang="zh-CN" altLang="en-US" dirty="0"/>
                    </a:p>
                  </a:txBody>
                  <a:tcPr/>
                </a:tc>
                <a:extLst>
                  <a:ext uri="{0D108BD9-81ED-4DB2-BD59-A6C34878D82A}">
                    <a16:rowId xmlns:a16="http://schemas.microsoft.com/office/drawing/2014/main" val="10000"/>
                  </a:ext>
                </a:extLst>
              </a:tr>
            </a:tbl>
          </a:graphicData>
        </a:graphic>
      </p:graphicFrame>
      <p:cxnSp>
        <p:nvCxnSpPr>
          <p:cNvPr id="44" name="直接箭头连接符 43"/>
          <p:cNvCxnSpPr/>
          <p:nvPr/>
        </p:nvCxnSpPr>
        <p:spPr>
          <a:xfrm>
            <a:off x="7386258" y="3683287"/>
            <a:ext cx="0" cy="271755"/>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5" name="文本框 44"/>
              <p:cNvSpPr txBox="1"/>
              <p:nvPr/>
            </p:nvSpPr>
            <p:spPr>
              <a:xfrm>
                <a:off x="7101032" y="3416937"/>
                <a:ext cx="713065" cy="307777"/>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第</a:t>
                </a:r>
                <a14:m>
                  <m:oMath xmlns:m="http://schemas.openxmlformats.org/officeDocument/2006/math">
                    <m:r>
                      <a:rPr lang="en-US" altLang="zh-CN" sz="1400" i="1" dirty="0">
                        <a:latin typeface="Cambria Math" panose="02040503050406030204" pitchFamily="18" charset="0"/>
                      </a:rPr>
                      <m:t>𝑖</m:t>
                    </m:r>
                  </m:oMath>
                </a14:m>
                <a:r>
                  <a:rPr lang="zh-CN" altLang="en-US" sz="1400" dirty="0">
                    <a:latin typeface="宋体" panose="02010600030101010101" pitchFamily="2" charset="-122"/>
                    <a:ea typeface="宋体" panose="02010600030101010101" pitchFamily="2" charset="-122"/>
                  </a:rPr>
                  <a:t>帧</a:t>
                </a:r>
              </a:p>
            </p:txBody>
          </p:sp>
        </mc:Choice>
        <mc:Fallback xmlns="">
          <p:sp>
            <p:nvSpPr>
              <p:cNvPr id="45" name="文本框 44"/>
              <p:cNvSpPr txBox="1">
                <a:spLocks noRot="1" noChangeAspect="1" noMove="1" noResize="1" noEditPoints="1" noAdjustHandles="1" noChangeArrowheads="1" noChangeShapeType="1" noTextEdit="1"/>
              </p:cNvSpPr>
              <p:nvPr/>
            </p:nvSpPr>
            <p:spPr>
              <a:xfrm>
                <a:off x="7101032" y="3416937"/>
                <a:ext cx="713065" cy="307777"/>
              </a:xfrm>
              <a:prstGeom prst="rect">
                <a:avLst/>
              </a:prstGeom>
              <a:blipFill>
                <a:blip r:embed="rId4"/>
                <a:stretch>
                  <a:fillRect l="-2564" t="-6000" b="-18000"/>
                </a:stretch>
              </a:blipFill>
            </p:spPr>
            <p:txBody>
              <a:bodyPr/>
              <a:lstStyle/>
              <a:p>
                <a:r>
                  <a:rPr lang="zh-CN" altLang="en-US">
                    <a:noFill/>
                  </a:rPr>
                  <a:t> </a:t>
                </a:r>
              </a:p>
            </p:txBody>
          </p:sp>
        </mc:Fallback>
      </mc:AlternateContent>
      <p:cxnSp>
        <p:nvCxnSpPr>
          <p:cNvPr id="46" name="直接箭头连接符 45"/>
          <p:cNvCxnSpPr/>
          <p:nvPr/>
        </p:nvCxnSpPr>
        <p:spPr>
          <a:xfrm>
            <a:off x="5172960" y="3684685"/>
            <a:ext cx="0" cy="271755"/>
          </a:xfrm>
          <a:prstGeom prst="straightConnector1">
            <a:avLst/>
          </a:prstGeom>
          <a:ln w="28575"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mc:AlternateContent xmlns:mc="http://schemas.openxmlformats.org/markup-compatibility/2006" xmlns:a14="http://schemas.microsoft.com/office/drawing/2010/main">
        <mc:Choice Requires="a14">
          <p:sp>
            <p:nvSpPr>
              <p:cNvPr id="47" name="文本框 46"/>
              <p:cNvSpPr txBox="1"/>
              <p:nvPr/>
            </p:nvSpPr>
            <p:spPr>
              <a:xfrm>
                <a:off x="4636064" y="3418335"/>
                <a:ext cx="1283793" cy="307777"/>
              </a:xfrm>
              <a:prstGeom prst="rect">
                <a:avLst/>
              </a:prstGeom>
              <a:noFill/>
            </p:spPr>
            <p:txBody>
              <a:bodyPr wrap="square" rtlCol="0">
                <a:spAutoFit/>
              </a:bodyPr>
              <a:lstStyle/>
              <a:p>
                <a:r>
                  <a:rPr lang="zh-CN" altLang="en-US" sz="1400" dirty="0">
                    <a:latin typeface="宋体" panose="02010600030101010101" pitchFamily="2" charset="-122"/>
                    <a:ea typeface="宋体" panose="02010600030101010101" pitchFamily="2" charset="-122"/>
                  </a:rPr>
                  <a:t>第</a:t>
                </a:r>
                <a14:m>
                  <m:oMath xmlns:m="http://schemas.openxmlformats.org/officeDocument/2006/math">
                    <m:r>
                      <a:rPr lang="en-US" altLang="zh-CN" sz="1400" i="1" spc="-150" dirty="0">
                        <a:latin typeface="Cambria Math" panose="02040503050406030204" pitchFamily="18" charset="0"/>
                      </a:rPr>
                      <m:t>𝑖</m:t>
                    </m:r>
                    <m:r>
                      <a:rPr lang="en-US" altLang="zh-CN" sz="1400" b="0" i="1" spc="-150" dirty="0" smtClean="0">
                        <a:latin typeface="Cambria Math" panose="02040503050406030204" pitchFamily="18" charset="0"/>
                      </a:rPr>
                      <m:t>−</m:t>
                    </m:r>
                    <m:r>
                      <m:rPr>
                        <m:sty m:val="p"/>
                      </m:rPr>
                      <a:rPr lang="en-US" altLang="zh-CN" sz="1400" i="1" spc="-150" dirty="0">
                        <a:latin typeface="Cambria Math" panose="02040503050406030204" pitchFamily="18" charset="0"/>
                      </a:rPr>
                      <m:t>l</m:t>
                    </m:r>
                    <m:r>
                      <a:rPr lang="en-US" altLang="zh-CN" sz="1400" b="0" i="1" spc="-150" dirty="0" smtClean="0">
                        <a:latin typeface="Cambria Math" panose="02040503050406030204" pitchFamily="18" charset="0"/>
                      </a:rPr>
                      <m:t>+1</m:t>
                    </m:r>
                  </m:oMath>
                </a14:m>
                <a:r>
                  <a:rPr lang="zh-CN" altLang="en-US" sz="1400" dirty="0">
                    <a:latin typeface="宋体" panose="02010600030101010101" pitchFamily="2" charset="-122"/>
                    <a:ea typeface="宋体" panose="02010600030101010101" pitchFamily="2" charset="-122"/>
                  </a:rPr>
                  <a:t>帧</a:t>
                </a:r>
              </a:p>
            </p:txBody>
          </p:sp>
        </mc:Choice>
        <mc:Fallback xmlns="">
          <p:sp>
            <p:nvSpPr>
              <p:cNvPr id="47" name="文本框 46"/>
              <p:cNvSpPr txBox="1">
                <a:spLocks noRot="1" noChangeAspect="1" noMove="1" noResize="1" noEditPoints="1" noAdjustHandles="1" noChangeArrowheads="1" noChangeShapeType="1" noTextEdit="1"/>
              </p:cNvSpPr>
              <p:nvPr/>
            </p:nvSpPr>
            <p:spPr>
              <a:xfrm>
                <a:off x="4636064" y="3418335"/>
                <a:ext cx="1283793" cy="307777"/>
              </a:xfrm>
              <a:prstGeom prst="rect">
                <a:avLst/>
              </a:prstGeom>
              <a:blipFill>
                <a:blip r:embed="rId7"/>
                <a:stretch>
                  <a:fillRect l="-1429" t="-6000" b="-18000"/>
                </a:stretch>
              </a:blipFill>
            </p:spPr>
            <p:txBody>
              <a:bodyPr/>
              <a:lstStyle/>
              <a:p>
                <a:r>
                  <a:rPr lang="zh-CN" altLang="en-US">
                    <a:noFill/>
                  </a:rPr>
                  <a:t> </a:t>
                </a:r>
              </a:p>
            </p:txBody>
          </p:sp>
        </mc:Fallback>
      </mc:AlternateContent>
      <p:sp>
        <p:nvSpPr>
          <p:cNvPr id="48" name="文本框 47"/>
          <p:cNvSpPr txBox="1"/>
          <p:nvPr/>
        </p:nvSpPr>
        <p:spPr>
          <a:xfrm>
            <a:off x="4544244" y="2794077"/>
            <a:ext cx="3397373" cy="400110"/>
          </a:xfrm>
          <a:prstGeom prst="rect">
            <a:avLst/>
          </a:prstGeom>
          <a:noFill/>
        </p:spPr>
        <p:txBody>
          <a:bodyPr wrap="square" rtlCol="0">
            <a:spAutoFit/>
          </a:bodyPr>
          <a:lstStyle/>
          <a:p>
            <a:r>
              <a:rPr lang="zh-CN" altLang="en-US" sz="2000" b="1" dirty="0">
                <a:latin typeface="黑体" panose="02010609060101010101" pitchFamily="2" charset="-122"/>
                <a:ea typeface="黑体" panose="02010609060101010101" pitchFamily="2" charset="-122"/>
              </a:rPr>
              <a:t>旋转操纵类型度量比较序列：</a:t>
            </a:r>
          </a:p>
        </p:txBody>
      </p:sp>
      <mc:AlternateContent xmlns:mc="http://schemas.openxmlformats.org/markup-compatibility/2006" xmlns:a14="http://schemas.microsoft.com/office/drawing/2010/main">
        <mc:Choice Requires="a14">
          <p:sp>
            <p:nvSpPr>
              <p:cNvPr id="49" name="文本框 48"/>
              <p:cNvSpPr txBox="1"/>
              <p:nvPr/>
            </p:nvSpPr>
            <p:spPr>
              <a:xfrm>
                <a:off x="666908" y="5214578"/>
                <a:ext cx="3081981" cy="6253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en-US" altLang="zh-CN" b="1" i="1" smtClean="0">
                              <a:latin typeface="Cambria Math" panose="02040503050406030204" pitchFamily="18" charset="0"/>
                              <a:ea typeface="Cambria Math" panose="02040503050406030204" pitchFamily="18" charset="0"/>
                            </a:rPr>
                          </m:ctrlPr>
                        </m:naryPr>
                        <m:sub>
                          <m:r>
                            <m:rPr>
                              <m:brk m:alnAt="25"/>
                            </m:rPr>
                            <a:rPr lang="en-US" altLang="zh-CN" b="1" i="1" smtClean="0">
                              <a:latin typeface="Cambria Math" panose="02040503050406030204" pitchFamily="18" charset="0"/>
                              <a:ea typeface="Cambria Math" panose="02040503050406030204" pitchFamily="18" charset="0"/>
                            </a:rPr>
                            <m:t>𝒊</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𝒏</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sub>
                        <m:sup>
                          <m:r>
                            <a:rPr lang="en-US" altLang="zh-CN" b="1" i="1" smtClean="0">
                              <a:latin typeface="Cambria Math" panose="02040503050406030204" pitchFamily="18" charset="0"/>
                              <a:ea typeface="Cambria Math" panose="02040503050406030204" pitchFamily="18" charset="0"/>
                            </a:rPr>
                            <m:t>𝒊</m:t>
                          </m:r>
                        </m:sup>
                        <m:e>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𝒊</m:t>
                              </m:r>
                            </m:sub>
                          </m:sSub>
                        </m:e>
                      </m:nary>
                      <m:r>
                        <a:rPr lang="en-US" altLang="zh-CN" b="1" i="1" smtClean="0">
                          <a:latin typeface="Cambria Math" panose="02040503050406030204" pitchFamily="18" charset="0"/>
                          <a:ea typeface="Cambria Math" panose="02040503050406030204" pitchFamily="18" charset="0"/>
                        </a:rPr>
                        <m:t>=</m:t>
                      </m:r>
                      <m:d>
                        <m:dPr>
                          <m:begChr m:val="{"/>
                          <m:endChr m:val=""/>
                          <m:ctrlPr>
                            <a:rPr lang="en-US" altLang="zh-CN" b="1" i="1" smtClean="0">
                              <a:latin typeface="Cambria Math" panose="02040503050406030204" pitchFamily="18" charset="0"/>
                              <a:ea typeface="Cambria Math" panose="02040503050406030204" pitchFamily="18" charset="0"/>
                            </a:rPr>
                          </m:ctrlPr>
                        </m:dPr>
                        <m:e>
                          <m:eqArr>
                            <m:eqArrPr>
                              <m:ctrlPr>
                                <a:rPr lang="en-US" altLang="zh-CN" b="1" i="1" smtClean="0">
                                  <a:latin typeface="Cambria Math" panose="02040503050406030204" pitchFamily="18" charset="0"/>
                                  <a:ea typeface="Cambria Math" panose="02040503050406030204" pitchFamily="18" charset="0"/>
                                </a:rPr>
                              </m:ctrlPr>
                            </m:eqArrPr>
                            <m:e>
                              <m:r>
                                <a:rPr lang="en-US" altLang="zh-CN" b="1" i="1" smtClean="0">
                                  <a:latin typeface="Cambria Math" panose="02040503050406030204" pitchFamily="18" charset="0"/>
                                  <a:ea typeface="Cambria Math" panose="02040503050406030204" pitchFamily="18" charset="0"/>
                                </a:rPr>
                                <m:t>𝟎</m:t>
                              </m:r>
                              <m:r>
                                <a:rPr lang="en-US" altLang="zh-CN" b="1" i="1" smtClean="0">
                                  <a:latin typeface="Cambria Math" panose="02040503050406030204" pitchFamily="18" charset="0"/>
                                  <a:ea typeface="Cambria Math" panose="02040503050406030204" pitchFamily="18" charset="0"/>
                                </a:rPr>
                                <m:t>,  &lt;</m:t>
                              </m:r>
                              <m:r>
                                <a:rPr lang="en-US" altLang="zh-CN" b="1" i="1" smtClean="0">
                                  <a:latin typeface="Cambria Math" panose="02040503050406030204" pitchFamily="18" charset="0"/>
                                  <a:ea typeface="Cambria Math" panose="02040503050406030204" pitchFamily="18" charset="0"/>
                                </a:rPr>
                                <m:t>𝒎</m:t>
                              </m:r>
                              <m:r>
                                <a:rPr lang="en-US" altLang="zh-CN" b="1" i="1" baseline="-25000" smtClean="0">
                                  <a:latin typeface="Cambria Math" panose="02040503050406030204" pitchFamily="18" charset="0"/>
                                  <a:ea typeface="Cambria Math" panose="02040503050406030204" pitchFamily="18" charset="0"/>
                                </a:rPr>
                                <m:t>𝟏</m:t>
                              </m:r>
                            </m:e>
                            <m:e>
                              <m:r>
                                <a:rPr lang="en-US" altLang="zh-CN" b="1" i="1" smtClean="0">
                                  <a:latin typeface="Cambria Math" panose="02040503050406030204" pitchFamily="18" charset="0"/>
                                  <a:ea typeface="Cambria Math" panose="02040503050406030204" pitchFamily="18" charset="0"/>
                                </a:rPr>
                                <m:t>&amp;</m:t>
                              </m:r>
                              <m:r>
                                <a:rPr lang="en-US" altLang="zh-CN" b="1" i="1" smtClean="0">
                                  <a:latin typeface="Cambria Math" panose="02040503050406030204" pitchFamily="18" charset="0"/>
                                  <a:ea typeface="Cambria Math" panose="02040503050406030204" pitchFamily="18" charset="0"/>
                                </a:rPr>
                                <m:t>𝟏</m:t>
                              </m:r>
                              <m:r>
                                <a:rPr lang="en-US" altLang="zh-CN" b="1" i="1" smtClean="0">
                                  <a:latin typeface="Cambria Math" panose="02040503050406030204" pitchFamily="18" charset="0"/>
                                  <a:ea typeface="Cambria Math" panose="02040503050406030204" pitchFamily="18" charset="0"/>
                                </a:rPr>
                                <m:t>,  ≥</m:t>
                              </m:r>
                              <m:r>
                                <a:rPr lang="en-US" altLang="zh-CN" b="1" i="1">
                                  <a:latin typeface="Cambria Math" panose="02040503050406030204" pitchFamily="18" charset="0"/>
                                  <a:ea typeface="Cambria Math" panose="02040503050406030204" pitchFamily="18" charset="0"/>
                                </a:rPr>
                                <m:t>𝒎</m:t>
                              </m:r>
                              <m:r>
                                <a:rPr lang="en-US" altLang="zh-CN" b="1" i="1" baseline="-25000">
                                  <a:latin typeface="Cambria Math" panose="02040503050406030204" pitchFamily="18" charset="0"/>
                                  <a:ea typeface="Cambria Math" panose="02040503050406030204" pitchFamily="18" charset="0"/>
                                </a:rPr>
                                <m:t>𝟏</m:t>
                              </m:r>
                            </m:e>
                          </m:eqArr>
                        </m:e>
                      </m:d>
                    </m:oMath>
                  </m:oMathPara>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49" name="文本框 48"/>
              <p:cNvSpPr txBox="1">
                <a:spLocks noRot="1" noChangeAspect="1" noMove="1" noResize="1" noEditPoints="1" noAdjustHandles="1" noChangeArrowheads="1" noChangeShapeType="1" noTextEdit="1"/>
              </p:cNvSpPr>
              <p:nvPr/>
            </p:nvSpPr>
            <p:spPr>
              <a:xfrm>
                <a:off x="666908" y="5214578"/>
                <a:ext cx="3081981" cy="625364"/>
              </a:xfrm>
              <a:prstGeom prst="rect">
                <a:avLst/>
              </a:prstGeom>
              <a:blipFill>
                <a:blip r:embed="rId8"/>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0" name="文本框 49"/>
              <p:cNvSpPr txBox="1"/>
              <p:nvPr/>
            </p:nvSpPr>
            <p:spPr>
              <a:xfrm>
                <a:off x="4732116" y="5224966"/>
                <a:ext cx="3081981" cy="6253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en-US" altLang="zh-CN" b="1" i="1" smtClean="0">
                              <a:latin typeface="Cambria Math" panose="02040503050406030204" pitchFamily="18" charset="0"/>
                              <a:ea typeface="Cambria Math" panose="02040503050406030204" pitchFamily="18" charset="0"/>
                            </a:rPr>
                          </m:ctrlPr>
                        </m:naryPr>
                        <m:sub>
                          <m:r>
                            <m:rPr>
                              <m:brk m:alnAt="25"/>
                            </m:rPr>
                            <a:rPr lang="en-US" altLang="zh-CN" b="1" i="1" smtClean="0">
                              <a:latin typeface="Cambria Math" panose="02040503050406030204" pitchFamily="18" charset="0"/>
                              <a:ea typeface="Cambria Math" panose="02040503050406030204" pitchFamily="18" charset="0"/>
                            </a:rPr>
                            <m:t>𝒊</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𝒍</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sub>
                        <m:sup>
                          <m:r>
                            <a:rPr lang="en-US" altLang="zh-CN" b="1" i="1" smtClean="0">
                              <a:latin typeface="Cambria Math" panose="02040503050406030204" pitchFamily="18" charset="0"/>
                              <a:ea typeface="Cambria Math" panose="02040503050406030204" pitchFamily="18" charset="0"/>
                            </a:rPr>
                            <m:t>𝒊</m:t>
                          </m:r>
                        </m:sup>
                        <m:e>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𝒊</m:t>
                              </m:r>
                            </m:sub>
                          </m:sSub>
                        </m:e>
                      </m:nary>
                      <m:r>
                        <a:rPr lang="en-US" altLang="zh-CN" b="1" i="1" smtClean="0">
                          <a:latin typeface="Cambria Math" panose="02040503050406030204" pitchFamily="18" charset="0"/>
                          <a:ea typeface="Cambria Math" panose="02040503050406030204" pitchFamily="18" charset="0"/>
                        </a:rPr>
                        <m:t>=</m:t>
                      </m:r>
                      <m:d>
                        <m:dPr>
                          <m:begChr m:val="{"/>
                          <m:endChr m:val=""/>
                          <m:ctrlPr>
                            <a:rPr lang="en-US" altLang="zh-CN" b="1" i="1" smtClean="0">
                              <a:latin typeface="Cambria Math" panose="02040503050406030204" pitchFamily="18" charset="0"/>
                              <a:ea typeface="Cambria Math" panose="02040503050406030204" pitchFamily="18" charset="0"/>
                            </a:rPr>
                          </m:ctrlPr>
                        </m:dPr>
                        <m:e>
                          <m:eqArr>
                            <m:eqArrPr>
                              <m:ctrlPr>
                                <a:rPr lang="en-US" altLang="zh-CN" b="1" i="1" smtClean="0">
                                  <a:latin typeface="Cambria Math" panose="02040503050406030204" pitchFamily="18" charset="0"/>
                                  <a:ea typeface="Cambria Math" panose="02040503050406030204" pitchFamily="18" charset="0"/>
                                </a:rPr>
                              </m:ctrlPr>
                            </m:eqArrPr>
                            <m:e>
                              <m:r>
                                <a:rPr lang="en-US" altLang="zh-CN" b="1" i="1" smtClean="0">
                                  <a:latin typeface="Cambria Math" panose="02040503050406030204" pitchFamily="18" charset="0"/>
                                  <a:ea typeface="Cambria Math" panose="02040503050406030204" pitchFamily="18" charset="0"/>
                                </a:rPr>
                                <m:t>𝟎</m:t>
                              </m:r>
                              <m:r>
                                <a:rPr lang="en-US" altLang="zh-CN" b="1" i="1" smtClean="0">
                                  <a:latin typeface="Cambria Math" panose="02040503050406030204" pitchFamily="18" charset="0"/>
                                  <a:ea typeface="Cambria Math" panose="02040503050406030204" pitchFamily="18" charset="0"/>
                                </a:rPr>
                                <m:t>,  &lt;</m:t>
                              </m:r>
                              <m:r>
                                <a:rPr lang="en-US" altLang="zh-CN" b="1" i="1" smtClean="0">
                                  <a:latin typeface="Cambria Math" panose="02040503050406030204" pitchFamily="18" charset="0"/>
                                  <a:ea typeface="Cambria Math" panose="02040503050406030204" pitchFamily="18" charset="0"/>
                                </a:rPr>
                                <m:t>𝒎</m:t>
                              </m:r>
                              <m:r>
                                <a:rPr lang="en-US" altLang="zh-CN" b="1" i="1" baseline="-25000" smtClean="0">
                                  <a:latin typeface="Cambria Math" panose="02040503050406030204" pitchFamily="18" charset="0"/>
                                  <a:ea typeface="Cambria Math" panose="02040503050406030204" pitchFamily="18" charset="0"/>
                                </a:rPr>
                                <m:t>𝟐</m:t>
                              </m:r>
                            </m:e>
                            <m:e>
                              <m:r>
                                <a:rPr lang="en-US" altLang="zh-CN" b="1" i="1" smtClean="0">
                                  <a:latin typeface="Cambria Math" panose="02040503050406030204" pitchFamily="18" charset="0"/>
                                  <a:ea typeface="Cambria Math" panose="02040503050406030204" pitchFamily="18" charset="0"/>
                                </a:rPr>
                                <m:t>&amp;</m:t>
                              </m:r>
                              <m:r>
                                <a:rPr lang="en-US" altLang="zh-CN" b="1" i="1" smtClean="0">
                                  <a:latin typeface="Cambria Math" panose="02040503050406030204" pitchFamily="18" charset="0"/>
                                  <a:ea typeface="Cambria Math" panose="02040503050406030204" pitchFamily="18" charset="0"/>
                                </a:rPr>
                                <m:t>𝟏</m:t>
                              </m:r>
                              <m:r>
                                <a:rPr lang="en-US" altLang="zh-CN" b="1"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𝒎</m:t>
                              </m:r>
                              <m:r>
                                <a:rPr lang="en-US" altLang="zh-CN" b="1" i="1" baseline="-25000" smtClean="0">
                                  <a:latin typeface="Cambria Math" panose="02040503050406030204" pitchFamily="18" charset="0"/>
                                  <a:ea typeface="Cambria Math" panose="02040503050406030204" pitchFamily="18" charset="0"/>
                                </a:rPr>
                                <m:t>𝟐</m:t>
                              </m:r>
                            </m:e>
                          </m:eqArr>
                        </m:e>
                      </m:d>
                    </m:oMath>
                  </m:oMathPara>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50" name="文本框 49"/>
              <p:cNvSpPr txBox="1">
                <a:spLocks noRot="1" noChangeAspect="1" noMove="1" noResize="1" noEditPoints="1" noAdjustHandles="1" noChangeArrowheads="1" noChangeShapeType="1" noTextEdit="1"/>
              </p:cNvSpPr>
              <p:nvPr/>
            </p:nvSpPr>
            <p:spPr>
              <a:xfrm>
                <a:off x="4732116" y="5224966"/>
                <a:ext cx="3081981" cy="625364"/>
              </a:xfrm>
              <a:prstGeom prst="rect">
                <a:avLst/>
              </a:prstGeom>
              <a:blipFill>
                <a:blip r:embed="rId9"/>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1" name="文本框 50"/>
              <p:cNvSpPr txBox="1"/>
              <p:nvPr/>
            </p:nvSpPr>
            <p:spPr>
              <a:xfrm>
                <a:off x="8720810" y="5188338"/>
                <a:ext cx="3081981" cy="62536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nary>
                        <m:naryPr>
                          <m:chr m:val="∑"/>
                          <m:limLoc m:val="subSup"/>
                          <m:ctrlPr>
                            <a:rPr lang="en-US" altLang="zh-CN" b="1" i="1" smtClean="0">
                              <a:latin typeface="Cambria Math" panose="02040503050406030204" pitchFamily="18" charset="0"/>
                              <a:ea typeface="Cambria Math" panose="02040503050406030204" pitchFamily="18" charset="0"/>
                            </a:rPr>
                          </m:ctrlPr>
                        </m:naryPr>
                        <m:sub>
                          <m:r>
                            <m:rPr>
                              <m:brk m:alnAt="25"/>
                            </m:rPr>
                            <a:rPr lang="en-US" altLang="zh-CN" b="1" i="1" smtClean="0">
                              <a:latin typeface="Cambria Math" panose="02040503050406030204" pitchFamily="18" charset="0"/>
                              <a:ea typeface="Cambria Math" panose="02040503050406030204" pitchFamily="18" charset="0"/>
                            </a:rPr>
                            <m:t>𝒊</m:t>
                          </m:r>
                          <m:r>
                            <a:rPr lang="en-US" altLang="zh-CN" b="1" i="1" smtClean="0">
                              <a:latin typeface="Cambria Math" panose="02040503050406030204" pitchFamily="18" charset="0"/>
                              <a:ea typeface="Cambria Math" panose="02040503050406030204" pitchFamily="18" charset="0"/>
                            </a:rPr>
                            <m:t>−</m:t>
                          </m:r>
                          <m:r>
                            <m:rPr>
                              <m:sty m:val="p"/>
                            </m:rPr>
                            <a:rPr lang="en-US" altLang="zh-CN" b="1" i="1">
                              <a:latin typeface="Cambria Math" panose="02040503050406030204" pitchFamily="18" charset="0"/>
                              <a:ea typeface="Cambria Math" panose="02040503050406030204" pitchFamily="18" charset="0"/>
                            </a:rPr>
                            <m:t>k</m:t>
                          </m:r>
                          <m:r>
                            <a:rPr lang="en-US" altLang="zh-CN" b="1" i="1" smtClean="0">
                              <a:latin typeface="Cambria Math" panose="02040503050406030204" pitchFamily="18" charset="0"/>
                              <a:ea typeface="Cambria Math" panose="02040503050406030204" pitchFamily="18" charset="0"/>
                            </a:rPr>
                            <m:t>+</m:t>
                          </m:r>
                          <m:r>
                            <a:rPr lang="en-US" altLang="zh-CN" b="1" i="1" smtClean="0">
                              <a:latin typeface="Cambria Math" panose="02040503050406030204" pitchFamily="18" charset="0"/>
                              <a:ea typeface="Cambria Math" panose="02040503050406030204" pitchFamily="18" charset="0"/>
                            </a:rPr>
                            <m:t>𝟏</m:t>
                          </m:r>
                        </m:sub>
                        <m:sup>
                          <m:r>
                            <a:rPr lang="en-US" altLang="zh-CN" b="1" i="1" smtClean="0">
                              <a:latin typeface="Cambria Math" panose="02040503050406030204" pitchFamily="18" charset="0"/>
                              <a:ea typeface="Cambria Math" panose="02040503050406030204" pitchFamily="18" charset="0"/>
                            </a:rPr>
                            <m:t>𝒊</m:t>
                          </m:r>
                        </m:sup>
                        <m:e>
                          <m:sSub>
                            <m:sSubPr>
                              <m:ctrlPr>
                                <a:rPr lang="en-US" altLang="zh-CN" b="1" i="1" smtClean="0">
                                  <a:latin typeface="Cambria Math" panose="02040503050406030204" pitchFamily="18" charset="0"/>
                                  <a:ea typeface="Cambria Math" panose="02040503050406030204" pitchFamily="18" charset="0"/>
                                </a:rPr>
                              </m:ctrlPr>
                            </m:sSubPr>
                            <m:e>
                              <m:r>
                                <a:rPr lang="en-US" altLang="zh-CN" b="1" i="1" smtClean="0">
                                  <a:latin typeface="Cambria Math" panose="02040503050406030204" pitchFamily="18" charset="0"/>
                                  <a:ea typeface="Cambria Math" panose="02040503050406030204" pitchFamily="18" charset="0"/>
                                </a:rPr>
                                <m:t>𝒙</m:t>
                              </m:r>
                            </m:e>
                            <m:sub>
                              <m:r>
                                <a:rPr lang="en-US" altLang="zh-CN" b="1" i="1" smtClean="0">
                                  <a:latin typeface="Cambria Math" panose="02040503050406030204" pitchFamily="18" charset="0"/>
                                  <a:ea typeface="Cambria Math" panose="02040503050406030204" pitchFamily="18" charset="0"/>
                                </a:rPr>
                                <m:t>𝒊</m:t>
                              </m:r>
                            </m:sub>
                          </m:sSub>
                        </m:e>
                      </m:nary>
                      <m:r>
                        <a:rPr lang="en-US" altLang="zh-CN" b="1" i="1" smtClean="0">
                          <a:latin typeface="Cambria Math" panose="02040503050406030204" pitchFamily="18" charset="0"/>
                          <a:ea typeface="Cambria Math" panose="02040503050406030204" pitchFamily="18" charset="0"/>
                        </a:rPr>
                        <m:t>=</m:t>
                      </m:r>
                      <m:d>
                        <m:dPr>
                          <m:begChr m:val="{"/>
                          <m:endChr m:val=""/>
                          <m:ctrlPr>
                            <a:rPr lang="en-US" altLang="zh-CN" b="1" i="1" smtClean="0">
                              <a:latin typeface="Cambria Math" panose="02040503050406030204" pitchFamily="18" charset="0"/>
                              <a:ea typeface="Cambria Math" panose="02040503050406030204" pitchFamily="18" charset="0"/>
                            </a:rPr>
                          </m:ctrlPr>
                        </m:dPr>
                        <m:e>
                          <m:eqArr>
                            <m:eqArrPr>
                              <m:ctrlPr>
                                <a:rPr lang="en-US" altLang="zh-CN" b="1" i="1" smtClean="0">
                                  <a:latin typeface="Cambria Math" panose="02040503050406030204" pitchFamily="18" charset="0"/>
                                  <a:ea typeface="Cambria Math" panose="02040503050406030204" pitchFamily="18" charset="0"/>
                                </a:rPr>
                              </m:ctrlPr>
                            </m:eqArrPr>
                            <m:e>
                              <m:r>
                                <a:rPr lang="en-US" altLang="zh-CN" b="1" i="1" smtClean="0">
                                  <a:latin typeface="Cambria Math" panose="02040503050406030204" pitchFamily="18" charset="0"/>
                                  <a:ea typeface="Cambria Math" panose="02040503050406030204" pitchFamily="18" charset="0"/>
                                </a:rPr>
                                <m:t>𝟎</m:t>
                              </m:r>
                              <m:r>
                                <a:rPr lang="en-US" altLang="zh-CN" b="1" i="1" smtClean="0">
                                  <a:latin typeface="Cambria Math" panose="02040503050406030204" pitchFamily="18" charset="0"/>
                                  <a:ea typeface="Cambria Math" panose="02040503050406030204" pitchFamily="18" charset="0"/>
                                </a:rPr>
                                <m:t>,  &lt;</m:t>
                              </m:r>
                              <m:r>
                                <a:rPr lang="en-US" altLang="zh-CN" b="1" i="1" smtClean="0">
                                  <a:latin typeface="Cambria Math" panose="02040503050406030204" pitchFamily="18" charset="0"/>
                                  <a:ea typeface="Cambria Math" panose="02040503050406030204" pitchFamily="18" charset="0"/>
                                </a:rPr>
                                <m:t>𝒎</m:t>
                              </m:r>
                              <m:r>
                                <a:rPr lang="en-US" altLang="zh-CN" b="1" i="1" baseline="-25000" smtClean="0">
                                  <a:latin typeface="Cambria Math" panose="02040503050406030204" pitchFamily="18" charset="0"/>
                                  <a:ea typeface="Cambria Math" panose="02040503050406030204" pitchFamily="18" charset="0"/>
                                </a:rPr>
                                <m:t>𝟑</m:t>
                              </m:r>
                            </m:e>
                            <m:e>
                              <m:r>
                                <a:rPr lang="en-US" altLang="zh-CN" b="1" i="1" smtClean="0">
                                  <a:latin typeface="Cambria Math" panose="02040503050406030204" pitchFamily="18" charset="0"/>
                                  <a:ea typeface="Cambria Math" panose="02040503050406030204" pitchFamily="18" charset="0"/>
                                </a:rPr>
                                <m:t>&amp;</m:t>
                              </m:r>
                              <m:r>
                                <a:rPr lang="en-US" altLang="zh-CN" b="1" i="1" smtClean="0">
                                  <a:latin typeface="Cambria Math" panose="02040503050406030204" pitchFamily="18" charset="0"/>
                                  <a:ea typeface="Cambria Math" panose="02040503050406030204" pitchFamily="18" charset="0"/>
                                </a:rPr>
                                <m:t>𝟏</m:t>
                              </m:r>
                              <m:r>
                                <a:rPr lang="en-US" altLang="zh-CN" b="1" i="1" smtClean="0">
                                  <a:latin typeface="Cambria Math" panose="02040503050406030204" pitchFamily="18" charset="0"/>
                                  <a:ea typeface="Cambria Math" panose="02040503050406030204" pitchFamily="18" charset="0"/>
                                </a:rPr>
                                <m:t>,  ≥</m:t>
                              </m:r>
                              <m:r>
                                <a:rPr lang="en-US" altLang="zh-CN" b="1" i="1" smtClean="0">
                                  <a:latin typeface="Cambria Math" panose="02040503050406030204" pitchFamily="18" charset="0"/>
                                  <a:ea typeface="Cambria Math" panose="02040503050406030204" pitchFamily="18" charset="0"/>
                                </a:rPr>
                                <m:t>𝒎</m:t>
                              </m:r>
                              <m:r>
                                <a:rPr lang="en-US" altLang="zh-CN" b="1" i="1" baseline="-25000" smtClean="0">
                                  <a:latin typeface="Cambria Math" panose="02040503050406030204" pitchFamily="18" charset="0"/>
                                  <a:ea typeface="Cambria Math" panose="02040503050406030204" pitchFamily="18" charset="0"/>
                                </a:rPr>
                                <m:t>𝟑</m:t>
                              </m:r>
                            </m:e>
                          </m:eqArr>
                        </m:e>
                      </m:d>
                    </m:oMath>
                  </m:oMathPara>
                </a14:m>
                <a:endParaRPr lang="zh-CN" altLang="en-US" b="1" dirty="0">
                  <a:latin typeface="Times New Roman" panose="02020603050405020304" pitchFamily="18" charset="0"/>
                  <a:cs typeface="Times New Roman" panose="02020603050405020304" pitchFamily="18" charset="0"/>
                </a:endParaRPr>
              </a:p>
            </p:txBody>
          </p:sp>
        </mc:Choice>
        <mc:Fallback xmlns="">
          <p:sp>
            <p:nvSpPr>
              <p:cNvPr id="51" name="文本框 50"/>
              <p:cNvSpPr txBox="1">
                <a:spLocks noRot="1" noChangeAspect="1" noMove="1" noResize="1" noEditPoints="1" noAdjustHandles="1" noChangeArrowheads="1" noChangeShapeType="1" noTextEdit="1"/>
              </p:cNvSpPr>
              <p:nvPr/>
            </p:nvSpPr>
            <p:spPr>
              <a:xfrm>
                <a:off x="8720810" y="5188338"/>
                <a:ext cx="3081981" cy="625364"/>
              </a:xfrm>
              <a:prstGeom prst="rect">
                <a:avLst/>
              </a:prstGeom>
              <a:blipFill>
                <a:blip r:embed="rId10"/>
                <a:stretch>
                  <a:fillRect/>
                </a:stretch>
              </a:blipFill>
            </p:spPr>
            <p:txBody>
              <a:bodyPr/>
              <a:lstStyle/>
              <a:p>
                <a:r>
                  <a:rPr lang="zh-CN" altLang="en-US">
                    <a:noFill/>
                  </a:rPr>
                  <a:t> </a:t>
                </a:r>
              </a:p>
            </p:txBody>
          </p:sp>
        </mc:Fallback>
      </mc:AlternateContent>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8" name="标题 7"/>
          <p:cNvSpPr>
            <a:spLocks noGrp="1"/>
          </p:cNvSpPr>
          <p:nvPr>
            <p:ph type="title"/>
          </p:nvPr>
        </p:nvSpPr>
        <p:spPr/>
        <p:txBody>
          <a:bodyPr/>
          <a:lstStyle/>
          <a:p>
            <a:r>
              <a:rPr lang="zh-CN" altLang="en-US" dirty="0"/>
              <a:t>汇报提纲</a:t>
            </a:r>
          </a:p>
        </p:txBody>
      </p:sp>
      <p:sp>
        <p:nvSpPr>
          <p:cNvPr id="3"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chemeClr val="accent3"/>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四、研究计划</a:t>
            </a:r>
          </a:p>
        </p:txBody>
      </p:sp>
      <p:sp>
        <p:nvSpPr>
          <p:cNvPr id="4" name="内容占位符 1"/>
          <p:cNvSpPr>
            <a:spLocks noGrp="1"/>
          </p:cNvSpPr>
          <p:nvPr/>
        </p:nvSpPr>
        <p:spPr>
          <a:xfrm>
            <a:off x="623655" y="836625"/>
            <a:ext cx="11520000" cy="559652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pPr lvl="2"/>
            <a:r>
              <a:rPr lang="zh-CN" altLang="en-US" dirty="0">
                <a:solidFill>
                  <a:srgbClr val="00B050"/>
                </a:solidFill>
              </a:rPr>
              <a:t>2021.12 – 2022.2：阅读文献，分析国内外研究现状。</a:t>
            </a:r>
          </a:p>
          <a:p>
            <a:pPr lvl="2"/>
            <a:endParaRPr lang="zh-CN" altLang="en-US" dirty="0"/>
          </a:p>
          <a:p>
            <a:pPr lvl="2"/>
            <a:r>
              <a:rPr lang="zh-CN" altLang="en-US" dirty="0">
                <a:solidFill>
                  <a:srgbClr val="00B050"/>
                </a:solidFill>
              </a:rPr>
              <a:t>2022.2 – 2022.3：</a:t>
            </a:r>
            <a:r>
              <a:rPr lang="zh-CN" altLang="en-US" dirty="0">
                <a:solidFill>
                  <a:srgbClr val="00B050"/>
                </a:solidFill>
                <a:latin typeface="微软雅黑" panose="020B0503020204020204" pitchFamily="34" charset="-122"/>
                <a:ea typeface="微软雅黑" panose="020B0503020204020204" pitchFamily="34" charset="-122"/>
              </a:rPr>
              <a:t>操纵导航场视点采样</a:t>
            </a:r>
            <a:endParaRPr lang="zh-CN" altLang="en-US" dirty="0">
              <a:solidFill>
                <a:srgbClr val="00B050"/>
              </a:solidFill>
            </a:endParaRPr>
          </a:p>
          <a:p>
            <a:pPr marL="612140" lvl="2" indent="0">
              <a:buNone/>
            </a:pPr>
            <a:endParaRPr lang="zh-CN" altLang="en-US" dirty="0"/>
          </a:p>
          <a:p>
            <a:pPr lvl="2"/>
            <a:r>
              <a:rPr lang="zh-CN" altLang="en-US" dirty="0">
                <a:solidFill>
                  <a:schemeClr val="accent3"/>
                </a:solidFill>
              </a:rPr>
              <a:t>202</a:t>
            </a:r>
            <a:r>
              <a:rPr lang="en-US" altLang="zh-CN" dirty="0">
                <a:solidFill>
                  <a:schemeClr val="accent3"/>
                </a:solidFill>
              </a:rPr>
              <a:t>2</a:t>
            </a:r>
            <a:r>
              <a:rPr lang="zh-CN" altLang="en-US" dirty="0">
                <a:solidFill>
                  <a:schemeClr val="accent3"/>
                </a:solidFill>
              </a:rPr>
              <a:t>.3 – 202</a:t>
            </a:r>
            <a:r>
              <a:rPr lang="en-US" altLang="zh-CN" dirty="0">
                <a:solidFill>
                  <a:schemeClr val="accent3"/>
                </a:solidFill>
              </a:rPr>
              <a:t>2</a:t>
            </a:r>
            <a:r>
              <a:rPr lang="zh-CN" altLang="en-US" dirty="0">
                <a:solidFill>
                  <a:schemeClr val="accent3"/>
                </a:solidFill>
              </a:rPr>
              <a:t>.4：</a:t>
            </a:r>
            <a:r>
              <a:rPr lang="zh-CN" altLang="en-US" dirty="0">
                <a:solidFill>
                  <a:schemeClr val="accent3"/>
                </a:solidFill>
                <a:latin typeface="微软雅黑" panose="020B0503020204020204" pitchFamily="34" charset="-122"/>
                <a:ea typeface="微软雅黑" panose="020B0503020204020204" pitchFamily="34" charset="-122"/>
              </a:rPr>
              <a:t>实时更新</a:t>
            </a:r>
            <a:r>
              <a:rPr lang="en-US" altLang="zh-CN" dirty="0">
                <a:solidFill>
                  <a:schemeClr val="accent3"/>
                </a:solidFill>
                <a:latin typeface="微软雅黑" panose="020B0503020204020204" pitchFamily="34" charset="-122"/>
                <a:ea typeface="微软雅黑" panose="020B0503020204020204" pitchFamily="34" charset="-122"/>
              </a:rPr>
              <a:t>TRS</a:t>
            </a:r>
            <a:r>
              <a:rPr lang="zh-CN" altLang="en-US" dirty="0">
                <a:solidFill>
                  <a:schemeClr val="accent3"/>
                </a:solidFill>
                <a:latin typeface="微软雅黑" panose="020B0503020204020204" pitchFamily="34" charset="-122"/>
                <a:ea typeface="微软雅黑" panose="020B0503020204020204" pitchFamily="34" charset="-122"/>
              </a:rPr>
              <a:t>操纵导航并做实验</a:t>
            </a:r>
          </a:p>
          <a:p>
            <a:pPr lvl="2"/>
            <a:endParaRPr lang="zh-CN" altLang="en-US" dirty="0">
              <a:solidFill>
                <a:schemeClr val="accent3"/>
              </a:solidFill>
            </a:endParaRPr>
          </a:p>
          <a:p>
            <a:pPr lvl="2"/>
            <a:r>
              <a:rPr lang="zh-CN" altLang="en-US" dirty="0">
                <a:solidFill>
                  <a:schemeClr val="accent3"/>
                </a:solidFill>
              </a:rPr>
              <a:t>202</a:t>
            </a:r>
            <a:r>
              <a:rPr lang="en-US" altLang="zh-CN" dirty="0">
                <a:solidFill>
                  <a:schemeClr val="accent3"/>
                </a:solidFill>
              </a:rPr>
              <a:t>2</a:t>
            </a:r>
            <a:r>
              <a:rPr lang="zh-CN" altLang="en-US" dirty="0">
                <a:solidFill>
                  <a:schemeClr val="accent3"/>
                </a:solidFill>
              </a:rPr>
              <a:t>.4 – 202</a:t>
            </a:r>
            <a:r>
              <a:rPr lang="en-US" altLang="zh-CN" dirty="0">
                <a:solidFill>
                  <a:schemeClr val="accent3"/>
                </a:solidFill>
              </a:rPr>
              <a:t>2</a:t>
            </a:r>
            <a:r>
              <a:rPr lang="zh-CN" altLang="en-US" dirty="0">
                <a:solidFill>
                  <a:schemeClr val="accent3"/>
                </a:solidFill>
              </a:rPr>
              <a:t>.5：论文撰写</a:t>
            </a:r>
          </a:p>
          <a:p>
            <a:endParaRPr lang="en-US" altLang="zh-CN"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p:txBody>
          <a:bodyPr/>
          <a:lstStyle/>
          <a:p>
            <a:endParaRPr lang="zh-CN" altLang="en-US"/>
          </a:p>
        </p:txBody>
      </p:sp>
      <p:sp>
        <p:nvSpPr>
          <p:cNvPr id="7" name="TextBox 4"/>
          <p:cNvSpPr txBox="1"/>
          <p:nvPr/>
        </p:nvSpPr>
        <p:spPr>
          <a:xfrm>
            <a:off x="3324113" y="2204864"/>
            <a:ext cx="5513294" cy="2123658"/>
          </a:xfrm>
          <a:prstGeom prst="rect">
            <a:avLst/>
          </a:prstGeom>
          <a:noFill/>
        </p:spPr>
        <p:txBody>
          <a:bodyPr wrap="square" rtlCol="0">
            <a:spAutoFit/>
          </a:bodyPr>
          <a:lstStyle/>
          <a:p>
            <a:pPr algn="ctr">
              <a:lnSpc>
                <a:spcPct val="150000"/>
              </a:lnSpc>
            </a:pPr>
            <a:r>
              <a:rPr lang="zh-CN" altLang="en-US" sz="4400" b="1" dirty="0">
                <a:latin typeface="+mn-ea"/>
                <a:ea typeface="+mn-ea"/>
              </a:rPr>
              <a:t>汇报完毕</a:t>
            </a:r>
            <a:endParaRPr lang="en-US" altLang="zh-CN" sz="4400" b="1" dirty="0">
              <a:latin typeface="+mn-ea"/>
              <a:ea typeface="+mn-ea"/>
            </a:endParaRPr>
          </a:p>
          <a:p>
            <a:pPr algn="ctr">
              <a:lnSpc>
                <a:spcPct val="150000"/>
              </a:lnSpc>
            </a:pPr>
            <a:r>
              <a:rPr lang="zh-CN" altLang="en-US" sz="4400" b="1" dirty="0">
                <a:latin typeface="+mn-ea"/>
                <a:ea typeface="+mn-ea"/>
              </a:rPr>
              <a:t>请各位老师批评指正</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3436280"/>
          </a:xfrm>
        </p:spPr>
        <p:txBody>
          <a:bodyPr/>
          <a:lstStyle/>
          <a:p>
            <a:r>
              <a:rPr lang="zh-CN" altLang="en-US" dirty="0"/>
              <a:t>研究背景</a:t>
            </a:r>
          </a:p>
          <a:p>
            <a:pPr marL="0" indent="0">
              <a:buNone/>
            </a:pPr>
            <a:endParaRPr lang="en-US" altLang="zh-CN" dirty="0"/>
          </a:p>
        </p:txBody>
      </p:sp>
      <p:sp>
        <p:nvSpPr>
          <p:cNvPr id="3" name="标题 2"/>
          <p:cNvSpPr>
            <a:spLocks noGrp="1"/>
          </p:cNvSpPr>
          <p:nvPr>
            <p:ph type="title"/>
          </p:nvPr>
        </p:nvSpPr>
        <p:spPr>
          <a:xfrm>
            <a:off x="321735" y="37267"/>
            <a:ext cx="11501967" cy="642937"/>
          </a:xfrm>
        </p:spPr>
        <p:txBody>
          <a:bodyPr/>
          <a:lstStyle/>
          <a:p>
            <a:r>
              <a:rPr lang="zh-CN" altLang="en-US" dirty="0"/>
              <a:t>一、论文研究背景</a:t>
            </a:r>
          </a:p>
        </p:txBody>
      </p:sp>
      <p:sp>
        <p:nvSpPr>
          <p:cNvPr id="4" name="内容占位符 1"/>
          <p:cNvSpPr txBox="1"/>
          <p:nvPr/>
        </p:nvSpPr>
        <p:spPr>
          <a:xfrm>
            <a:off x="336000" y="4583423"/>
            <a:ext cx="11520000" cy="2736304"/>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研究目标</a:t>
            </a:r>
            <a:endParaRPr lang="en-US" altLang="zh-CN" kern="0" dirty="0"/>
          </a:p>
          <a:p>
            <a:pPr marL="0" indent="0">
              <a:buNone/>
            </a:pPr>
            <a:r>
              <a:rPr lang="zh-CN" altLang="en-US" sz="2400" dirty="0">
                <a:solidFill>
                  <a:srgbClr val="FF0000"/>
                </a:solidFill>
                <a:sym typeface="+mn-ea"/>
              </a:rPr>
              <a:t>本研究拟针对虚拟现实中对象操纵的关键问题进行研究，旨在提出更加高效精确自然的虚拟现实对象操纵方法。</a:t>
            </a:r>
            <a:endParaRPr lang="zh-CN" altLang="en-US" sz="2400" kern="0" dirty="0"/>
          </a:p>
        </p:txBody>
      </p:sp>
      <p:pic>
        <p:nvPicPr>
          <p:cNvPr id="7" name="内容占位符 19"/>
          <p:cNvPicPr>
            <a:picLocks noChangeAspect="1"/>
          </p:cNvPicPr>
          <p:nvPr/>
        </p:nvPicPr>
        <p:blipFill>
          <a:blip r:embed="rId4"/>
          <a:stretch>
            <a:fillRect/>
          </a:stretch>
        </p:blipFill>
        <p:spPr>
          <a:xfrm>
            <a:off x="6311796" y="836826"/>
            <a:ext cx="5126050" cy="1976823"/>
          </a:xfrm>
          <a:prstGeom prst="rect">
            <a:avLst/>
          </a:prstGeom>
        </p:spPr>
      </p:pic>
      <p:pic>
        <p:nvPicPr>
          <p:cNvPr id="10" name="图片 9"/>
          <p:cNvPicPr>
            <a:picLocks noChangeAspect="1"/>
          </p:cNvPicPr>
          <p:nvPr/>
        </p:nvPicPr>
        <p:blipFill>
          <a:blip r:embed="rId5"/>
          <a:stretch>
            <a:fillRect/>
          </a:stretch>
        </p:blipFill>
        <p:spPr>
          <a:xfrm>
            <a:off x="6239978" y="2708830"/>
            <a:ext cx="5192654" cy="1962046"/>
          </a:xfrm>
          <a:prstGeom prst="rect">
            <a:avLst/>
          </a:prstGeom>
        </p:spPr>
      </p:pic>
      <p:sp>
        <p:nvSpPr>
          <p:cNvPr id="5" name="文本框 4"/>
          <p:cNvSpPr txBox="1"/>
          <p:nvPr/>
        </p:nvSpPr>
        <p:spPr>
          <a:xfrm>
            <a:off x="1403350" y="-1694815"/>
            <a:ext cx="5962650" cy="553085"/>
          </a:xfrm>
          <a:prstGeom prst="rect">
            <a:avLst/>
          </a:prstGeom>
          <a:solidFill>
            <a:schemeClr val="bg1"/>
          </a:solidFill>
        </p:spPr>
        <p:txBody>
          <a:bodyPr wrap="square" rtlCol="0" anchor="t">
            <a:spAutoFit/>
          </a:bodyPr>
          <a:lstStyle/>
          <a:p>
            <a:pPr marL="457200" indent="-457200" algn="just">
              <a:lnSpc>
                <a:spcPct val="150000"/>
              </a:lnSpc>
              <a:spcBef>
                <a:spcPts val="0"/>
              </a:spcBef>
              <a:buClr>
                <a:schemeClr val="tx1"/>
              </a:buClr>
              <a:buFont typeface="+mj-lt"/>
              <a:buAutoNum type="arabicPeriod"/>
            </a:pPr>
            <a:endParaRPr lang="zh-CN" altLang="en-US" sz="2000" dirty="0">
              <a:latin typeface="+mn-lt"/>
              <a:ea typeface="+mn-ea"/>
            </a:endParaRPr>
          </a:p>
        </p:txBody>
      </p:sp>
      <p:sp>
        <p:nvSpPr>
          <p:cNvPr id="6" name="文本框 5"/>
          <p:cNvSpPr txBox="1"/>
          <p:nvPr/>
        </p:nvSpPr>
        <p:spPr>
          <a:xfrm>
            <a:off x="479425" y="1260475"/>
            <a:ext cx="5526405" cy="3322955"/>
          </a:xfrm>
          <a:prstGeom prst="rect">
            <a:avLst/>
          </a:prstGeom>
          <a:solidFill>
            <a:schemeClr val="bg1"/>
          </a:solidFill>
        </p:spPr>
        <p:txBody>
          <a:bodyPr wrap="square" rtlCol="0">
            <a:spAutoFit/>
          </a:bodyPr>
          <a:lstStyle/>
          <a:p>
            <a:pPr marL="457200" indent="-457200" algn="just">
              <a:lnSpc>
                <a:spcPct val="150000"/>
              </a:lnSpc>
              <a:spcBef>
                <a:spcPts val="0"/>
              </a:spcBef>
              <a:buClr>
                <a:schemeClr val="tx1"/>
              </a:buClr>
              <a:buFont typeface="+mj-lt"/>
              <a:buAutoNum type="arabicPeriod"/>
            </a:pPr>
            <a:r>
              <a:rPr lang="en-US" altLang="zh-CN" sz="2000" dirty="0">
                <a:latin typeface="Times New Roman" panose="02020603050405020304" pitchFamily="18" charset="0"/>
                <a:ea typeface="黑体" panose="02010609060101010101" pitchFamily="2" charset="-122"/>
                <a:cs typeface="Times New Roman" panose="02020603050405020304" pitchFamily="18" charset="0"/>
                <a:sym typeface="+mn-ea"/>
              </a:rPr>
              <a:t> </a:t>
            </a:r>
            <a:r>
              <a:rPr lang="zh-CN" altLang="en-US" sz="2000" dirty="0">
                <a:latin typeface="黑体" panose="02010609060101010101" pitchFamily="2" charset="-122"/>
                <a:ea typeface="黑体" panose="02010609060101010101" pitchFamily="2" charset="-122"/>
                <a:sym typeface="+mn-ea"/>
              </a:rPr>
              <a:t>虚拟对象操作是</a:t>
            </a:r>
            <a:r>
              <a:rPr lang="en-US" altLang="zh-CN" sz="2000" dirty="0">
                <a:latin typeface="黑体" panose="02010609060101010101" pitchFamily="2" charset="-122"/>
                <a:ea typeface="黑体" panose="02010609060101010101" pitchFamily="2" charset="-122"/>
                <a:sym typeface="+mn-ea"/>
              </a:rPr>
              <a:t>VR</a:t>
            </a:r>
            <a:r>
              <a:rPr lang="zh-CN" altLang="en-US" sz="2000" dirty="0">
                <a:latin typeface="黑体" panose="02010609060101010101" pitchFamily="2" charset="-122"/>
                <a:ea typeface="黑体" panose="02010609060101010101" pitchFamily="2" charset="-122"/>
                <a:sym typeface="+mn-ea"/>
              </a:rPr>
              <a:t>应用中的重要基础功能</a:t>
            </a:r>
            <a:endParaRPr lang="en-US" altLang="zh-CN" sz="2000" dirty="0">
              <a:latin typeface="黑体" panose="02010609060101010101" pitchFamily="2" charset="-122"/>
              <a:ea typeface="黑体" panose="02010609060101010101" pitchFamily="2" charset="-122"/>
            </a:endParaRPr>
          </a:p>
          <a:p>
            <a:pPr marL="457200" indent="-457200" algn="just">
              <a:lnSpc>
                <a:spcPct val="150000"/>
              </a:lnSpc>
              <a:spcBef>
                <a:spcPts val="0"/>
              </a:spcBef>
              <a:buClr>
                <a:schemeClr val="tx1"/>
              </a:buClr>
              <a:buFont typeface="+mj-lt"/>
              <a:buAutoNum type="arabicPeriod"/>
            </a:pPr>
            <a:endParaRPr lang="en-US" altLang="zh-CN" sz="2000" dirty="0">
              <a:latin typeface="黑体" panose="02010609060101010101" pitchFamily="2" charset="-122"/>
              <a:ea typeface="黑体" panose="02010609060101010101" pitchFamily="2" charset="-122"/>
            </a:endParaRPr>
          </a:p>
          <a:p>
            <a:pPr marL="457200" indent="-457200" algn="just">
              <a:lnSpc>
                <a:spcPct val="150000"/>
              </a:lnSpc>
              <a:spcBef>
                <a:spcPts val="0"/>
              </a:spcBef>
              <a:buClr>
                <a:schemeClr val="tx1"/>
              </a:buClr>
              <a:buFont typeface="+mj-lt"/>
              <a:buAutoNum type="arabicPeriod"/>
            </a:pPr>
            <a:r>
              <a:rPr lang="zh-CN" altLang="en-US" sz="2000" dirty="0">
                <a:latin typeface="黑体" panose="02010609060101010101" pitchFamily="2" charset="-122"/>
                <a:ea typeface="黑体" panose="02010609060101010101" pitchFamily="2" charset="-122"/>
                <a:sym typeface="+mn-ea"/>
              </a:rPr>
              <a:t>多人协同操作在</a:t>
            </a:r>
            <a:r>
              <a:rPr lang="zh-CN" altLang="zh-CN" sz="2000" kern="100" dirty="0">
                <a:effectLst/>
                <a:latin typeface="黑体" panose="02010609060101010101" pitchFamily="2" charset="-122"/>
                <a:ea typeface="黑体" panose="02010609060101010101" pitchFamily="2" charset="-122"/>
                <a:cs typeface="Times New Roman" panose="02020603050405020304" pitchFamily="18" charset="0"/>
                <a:sym typeface="+mn-ea"/>
              </a:rPr>
              <a:t>诸如产品和设备设计，组装任务或紧急情况培训</a:t>
            </a:r>
            <a:r>
              <a:rPr lang="zh-CN" altLang="en-US" sz="2000" dirty="0">
                <a:latin typeface="黑体" panose="02010609060101010101" pitchFamily="2" charset="-122"/>
                <a:ea typeface="黑体" panose="02010609060101010101" pitchFamily="2" charset="-122"/>
                <a:sym typeface="+mn-ea"/>
              </a:rPr>
              <a:t>领域有着众多的应用</a:t>
            </a:r>
            <a:endParaRPr lang="en-US" altLang="zh-CN" sz="2000" dirty="0">
              <a:latin typeface="黑体" panose="02010609060101010101" pitchFamily="2" charset="-122"/>
              <a:ea typeface="黑体" panose="02010609060101010101" pitchFamily="2" charset="-122"/>
            </a:endParaRPr>
          </a:p>
          <a:p>
            <a:pPr marL="457200" indent="-457200" algn="just">
              <a:lnSpc>
                <a:spcPct val="150000"/>
              </a:lnSpc>
              <a:spcBef>
                <a:spcPts val="0"/>
              </a:spcBef>
              <a:buClr>
                <a:schemeClr val="tx1"/>
              </a:buClr>
              <a:buFont typeface="+mj-lt"/>
              <a:buAutoNum type="arabicPeriod"/>
            </a:pPr>
            <a:endParaRPr lang="en-US" altLang="zh-CN" sz="2000" dirty="0">
              <a:latin typeface="黑体" panose="02010609060101010101" pitchFamily="2" charset="-122"/>
              <a:ea typeface="黑体" panose="02010609060101010101" pitchFamily="2" charset="-122"/>
            </a:endParaRPr>
          </a:p>
          <a:p>
            <a:pPr marL="457200" indent="-457200" algn="just">
              <a:lnSpc>
                <a:spcPct val="150000"/>
              </a:lnSpc>
              <a:spcBef>
                <a:spcPts val="0"/>
              </a:spcBef>
              <a:buClr>
                <a:schemeClr val="tx1"/>
              </a:buClr>
              <a:buFont typeface="+mj-lt"/>
              <a:buAutoNum type="arabicPeriod"/>
            </a:pPr>
            <a:r>
              <a:rPr lang="zh-CN" altLang="en-US" sz="2000" dirty="0">
                <a:latin typeface="黑体" panose="02010609060101010101" pitchFamily="2" charset="-122"/>
                <a:ea typeface="黑体" panose="02010609060101010101" pitchFamily="2" charset="-122"/>
                <a:sym typeface="+mn-ea"/>
              </a:rPr>
              <a:t>多人协同操作的效率低下，如何提高</a:t>
            </a:r>
            <a:r>
              <a:rPr lang="zh-CN" altLang="en-US" sz="2000">
                <a:latin typeface="黑体" panose="02010609060101010101" pitchFamily="2" charset="-122"/>
                <a:ea typeface="黑体" panose="02010609060101010101" pitchFamily="2" charset="-122"/>
                <a:sym typeface="+mn-ea"/>
              </a:rPr>
              <a:t>效率是研究的关键</a:t>
            </a:r>
            <a:endParaRPr lang="zh-CN" altLang="en-US" sz="2000" dirty="0">
              <a:latin typeface="+mn-lt"/>
              <a:ea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二、研究现状</a:t>
            </a:r>
            <a:endParaRPr lang="en-US" altLang="zh-CN" sz="3800" b="1" dirty="0">
              <a:solidFill>
                <a:srgbClr val="FF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5596520"/>
          </a:xfrm>
        </p:spPr>
        <p:txBody>
          <a:bodyPr/>
          <a:lstStyle/>
          <a:p>
            <a:r>
              <a:rPr lang="zh-CN" altLang="en-US" dirty="0"/>
              <a:t>研究现状</a:t>
            </a:r>
            <a:r>
              <a:rPr lang="en-US" altLang="zh-CN" dirty="0"/>
              <a:t>	</a:t>
            </a:r>
          </a:p>
        </p:txBody>
      </p:sp>
      <p:sp>
        <p:nvSpPr>
          <p:cNvPr id="3" name="标题 2"/>
          <p:cNvSpPr>
            <a:spLocks noGrp="1"/>
          </p:cNvSpPr>
          <p:nvPr>
            <p:ph type="title"/>
          </p:nvPr>
        </p:nvSpPr>
        <p:spPr/>
        <p:txBody>
          <a:bodyPr/>
          <a:lstStyle/>
          <a:p>
            <a:r>
              <a:rPr lang="zh-CN" altLang="en-US" dirty="0"/>
              <a:t>二、研究现状</a:t>
            </a:r>
          </a:p>
        </p:txBody>
      </p:sp>
      <p:sp>
        <p:nvSpPr>
          <p:cNvPr id="9" name="矩形 8"/>
          <p:cNvSpPr/>
          <p:nvPr/>
        </p:nvSpPr>
        <p:spPr>
          <a:xfrm>
            <a:off x="2517779" y="5437534"/>
            <a:ext cx="2406040" cy="369332"/>
          </a:xfrm>
          <a:prstGeom prst="rect">
            <a:avLst/>
          </a:prstGeom>
        </p:spPr>
        <p:txBody>
          <a:bodyPr wrap="square">
            <a:spAutoFit/>
          </a:bodyPr>
          <a:lstStyle/>
          <a:p>
            <a:r>
              <a:rPr lang="en-US" altLang="zh-CN" dirty="0"/>
              <a:t>[</a:t>
            </a:r>
            <a:r>
              <a:rPr lang="en-US" altLang="zh-CN" dirty="0">
                <a:latin typeface="Times New Roman" panose="02020603050405020304" pitchFamily="18" charset="0"/>
                <a:cs typeface="Times New Roman" panose="02020603050405020304" pitchFamily="18" charset="0"/>
              </a:rPr>
              <a:t>Lages IEEE VR 2016</a:t>
            </a:r>
            <a:r>
              <a:rPr lang="en-US" altLang="zh-CN" dirty="0"/>
              <a:t>]</a:t>
            </a:r>
            <a:endParaRPr lang="zh-CN" altLang="en-US" dirty="0"/>
          </a:p>
        </p:txBody>
      </p:sp>
      <p:sp>
        <p:nvSpPr>
          <p:cNvPr id="22" name="矩形 21"/>
          <p:cNvSpPr/>
          <p:nvPr/>
        </p:nvSpPr>
        <p:spPr>
          <a:xfrm>
            <a:off x="8161106" y="5437534"/>
            <a:ext cx="2711768" cy="369332"/>
          </a:xfrm>
          <a:prstGeom prst="rect">
            <a:avLst/>
          </a:prstGeom>
        </p:spPr>
        <p:txBody>
          <a:bodyPr wrap="none">
            <a:spAutoFit/>
          </a:bodyPr>
          <a:lstStyle/>
          <a:p>
            <a:r>
              <a:rPr lang="en-US" altLang="zh-CN" dirty="0"/>
              <a:t>[</a:t>
            </a:r>
            <a:r>
              <a:rPr lang="en-US" altLang="zh-CN" dirty="0">
                <a:latin typeface="Times New Roman" panose="02020603050405020304" pitchFamily="18" charset="0"/>
                <a:cs typeface="Times New Roman" panose="02020603050405020304" pitchFamily="18" charset="0"/>
              </a:rPr>
              <a:t>Wang IEEE ISMAR 2021</a:t>
            </a:r>
            <a:r>
              <a:rPr lang="en-US" altLang="zh-CN" dirty="0"/>
              <a:t>]</a:t>
            </a:r>
            <a:endParaRPr lang="zh-CN" altLang="en-US" dirty="0"/>
          </a:p>
        </p:txBody>
      </p:sp>
      <p:pic>
        <p:nvPicPr>
          <p:cNvPr id="24" name="1">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r="735" b="3409"/>
          <a:stretch>
            <a:fillRect/>
          </a:stretch>
        </p:blipFill>
        <p:spPr>
          <a:xfrm>
            <a:off x="1919536" y="2518472"/>
            <a:ext cx="3634802" cy="2456934"/>
          </a:xfrm>
          <a:prstGeom prst="rect">
            <a:avLst/>
          </a:prstGeom>
        </p:spPr>
      </p:pic>
      <p:grpSp>
        <p:nvGrpSpPr>
          <p:cNvPr id="10" name="组合 9"/>
          <p:cNvGrpSpPr/>
          <p:nvPr/>
        </p:nvGrpSpPr>
        <p:grpSpPr>
          <a:xfrm>
            <a:off x="6960096" y="1944977"/>
            <a:ext cx="4988903" cy="3052076"/>
            <a:chOff x="6238054" y="3457645"/>
            <a:chExt cx="15624356" cy="10020951"/>
          </a:xfrm>
        </p:grpSpPr>
        <p:sp>
          <p:nvSpPr>
            <p:cNvPr id="11" name="矩形 10"/>
            <p:cNvSpPr/>
            <p:nvPr/>
          </p:nvSpPr>
          <p:spPr>
            <a:xfrm>
              <a:off x="14537047" y="8851991"/>
              <a:ext cx="7325363" cy="4626605"/>
            </a:xfrm>
            <a:prstGeom prst="rect">
              <a:avLst/>
            </a:prstGeom>
            <a:solidFill>
              <a:srgbClr val="92D050"/>
            </a:solidFill>
            <a:ln>
              <a:noFill/>
            </a:ln>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CN" altLang="en-US" sz="9495"/>
            </a:p>
          </p:txBody>
        </p:sp>
        <p:pic>
          <p:nvPicPr>
            <p:cNvPr id="12" name="图片 11"/>
            <p:cNvPicPr>
              <a:picLocks noChangeAspect="1"/>
            </p:cNvPicPr>
            <p:nvPr/>
          </p:nvPicPr>
          <p:blipFill>
            <a:blip r:embed="rId6"/>
            <a:stretch>
              <a:fillRect/>
            </a:stretch>
          </p:blipFill>
          <p:spPr>
            <a:xfrm>
              <a:off x="6238054" y="9073531"/>
              <a:ext cx="7118463" cy="4218325"/>
            </a:xfrm>
            <a:prstGeom prst="rect">
              <a:avLst/>
            </a:prstGeom>
          </p:spPr>
        </p:pic>
        <p:pic>
          <p:nvPicPr>
            <p:cNvPr id="13" name="图片 12"/>
            <p:cNvPicPr>
              <a:picLocks noChangeAspect="1"/>
            </p:cNvPicPr>
            <p:nvPr/>
          </p:nvPicPr>
          <p:blipFill>
            <a:blip r:embed="rId7"/>
            <a:stretch>
              <a:fillRect/>
            </a:stretch>
          </p:blipFill>
          <p:spPr>
            <a:xfrm>
              <a:off x="14739814" y="9073531"/>
              <a:ext cx="6915697" cy="4218325"/>
            </a:xfrm>
            <a:prstGeom prst="rect">
              <a:avLst/>
            </a:prstGeom>
          </p:spPr>
        </p:pic>
        <p:pic>
          <p:nvPicPr>
            <p:cNvPr id="14" name="图片 13"/>
            <p:cNvPicPr>
              <a:picLocks noChangeAspect="1"/>
            </p:cNvPicPr>
            <p:nvPr/>
          </p:nvPicPr>
          <p:blipFill>
            <a:blip r:embed="rId8"/>
            <a:stretch>
              <a:fillRect/>
            </a:stretch>
          </p:blipFill>
          <p:spPr>
            <a:xfrm>
              <a:off x="8835430" y="3457645"/>
              <a:ext cx="9686380" cy="4626605"/>
            </a:xfrm>
            <a:prstGeom prst="rect">
              <a:avLst/>
            </a:prstGeom>
          </p:spPr>
        </p:pic>
        <p:sp>
          <p:nvSpPr>
            <p:cNvPr id="15" name="箭头: 下 14"/>
            <p:cNvSpPr/>
            <p:nvPr/>
          </p:nvSpPr>
          <p:spPr>
            <a:xfrm>
              <a:off x="8735000" y="8084250"/>
              <a:ext cx="789224" cy="1016624"/>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495"/>
            </a:p>
          </p:txBody>
        </p:sp>
        <p:sp>
          <p:nvSpPr>
            <p:cNvPr id="16" name="箭头: 下 15"/>
            <p:cNvSpPr/>
            <p:nvPr/>
          </p:nvSpPr>
          <p:spPr>
            <a:xfrm>
              <a:off x="17803050" y="8084250"/>
              <a:ext cx="789224" cy="989282"/>
            </a:xfrm>
            <a:prstGeom prst="downArrow">
              <a:avLst/>
            </a:prstGeom>
            <a:solidFill>
              <a:schemeClr val="accent5">
                <a:lumMod val="40000"/>
                <a:lumOff val="6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9495"/>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700" fill="hold"/>
                                        <p:tgtEl>
                                          <p:spTgt spid="2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4"/>
                                        </p:tgtEl>
                                      </p:cBhvr>
                                    </p:cmd>
                                  </p:childTnLst>
                                </p:cTn>
                              </p:par>
                            </p:childTnLst>
                          </p:cTn>
                        </p:par>
                      </p:childTnLst>
                    </p:cTn>
                  </p:par>
                </p:childTnLst>
              </p:cTn>
              <p:nextCondLst>
                <p:cond evt="onClick" delay="0">
                  <p:tgtEl>
                    <p:spTgt spid="24"/>
                  </p:tgtEl>
                </p:cond>
              </p:nextCondLst>
            </p:seq>
            <p:video>
              <p:cMediaNode vol="80000" mute="1">
                <p:cTn id="12" repeatCount="indefinite" fill="hold" display="0">
                  <p:stCondLst>
                    <p:cond delay="indefinite"/>
                  </p:stCondLst>
                </p:cTn>
                <p:tgtEl>
                  <p:spTgt spid="24"/>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5596520"/>
          </a:xfrm>
        </p:spPr>
        <p:txBody>
          <a:bodyPr/>
          <a:lstStyle/>
          <a:p>
            <a:r>
              <a:rPr lang="zh-CN" altLang="en-US" dirty="0"/>
              <a:t>研究现状</a:t>
            </a:r>
            <a:r>
              <a:rPr lang="en-US" altLang="zh-CN" dirty="0"/>
              <a:t>	</a:t>
            </a:r>
          </a:p>
        </p:txBody>
      </p:sp>
      <p:sp>
        <p:nvSpPr>
          <p:cNvPr id="3" name="标题 2"/>
          <p:cNvSpPr>
            <a:spLocks noGrp="1"/>
          </p:cNvSpPr>
          <p:nvPr>
            <p:ph type="title"/>
          </p:nvPr>
        </p:nvSpPr>
        <p:spPr/>
        <p:txBody>
          <a:bodyPr/>
          <a:lstStyle/>
          <a:p>
            <a:r>
              <a:rPr lang="zh-CN" altLang="en-US" dirty="0"/>
              <a:t>二、研究现状</a:t>
            </a:r>
          </a:p>
        </p:txBody>
      </p:sp>
      <p:sp>
        <p:nvSpPr>
          <p:cNvPr id="9" name="矩形 8"/>
          <p:cNvSpPr/>
          <p:nvPr/>
        </p:nvSpPr>
        <p:spPr>
          <a:xfrm>
            <a:off x="2630687" y="5353258"/>
            <a:ext cx="1872208" cy="369332"/>
          </a:xfrm>
          <a:prstGeom prst="rect">
            <a:avLst/>
          </a:prstGeom>
        </p:spPr>
        <p:txBody>
          <a:bodyPr wrap="square">
            <a:spAutoFit/>
          </a:bodyPr>
          <a:lstStyle/>
          <a:p>
            <a:r>
              <a:rPr lang="en-US" altLang="zh-CN" dirty="0"/>
              <a:t>[</a:t>
            </a:r>
            <a:r>
              <a:rPr lang="en-US" altLang="zh-CN" dirty="0">
                <a:latin typeface="Times New Roman" panose="02020603050405020304" pitchFamily="18" charset="0"/>
                <a:cs typeface="Times New Roman" panose="02020603050405020304" pitchFamily="18" charset="0"/>
              </a:rPr>
              <a:t>Pinho JBCS 2008</a:t>
            </a:r>
            <a:r>
              <a:rPr lang="en-US" altLang="zh-CN" dirty="0"/>
              <a:t>]</a:t>
            </a:r>
            <a:endParaRPr lang="zh-CN" altLang="en-US" dirty="0"/>
          </a:p>
        </p:txBody>
      </p:sp>
      <p:sp>
        <p:nvSpPr>
          <p:cNvPr id="22" name="矩形 21"/>
          <p:cNvSpPr/>
          <p:nvPr/>
        </p:nvSpPr>
        <p:spPr>
          <a:xfrm>
            <a:off x="8288737" y="5516211"/>
            <a:ext cx="1954381" cy="369332"/>
          </a:xfrm>
          <a:prstGeom prst="rect">
            <a:avLst/>
          </a:prstGeom>
        </p:spPr>
        <p:txBody>
          <a:bodyPr wrap="none">
            <a:spAutoFit/>
          </a:bodyPr>
          <a:lstStyle/>
          <a:p>
            <a:r>
              <a:rPr lang="en-US" altLang="zh-CN" dirty="0"/>
              <a:t>[</a:t>
            </a:r>
            <a:r>
              <a:rPr lang="en-US" altLang="zh-CN" dirty="0">
                <a:latin typeface="Times New Roman" panose="02020603050405020304" pitchFamily="18" charset="0"/>
                <a:cs typeface="Times New Roman" panose="02020603050405020304" pitchFamily="18" charset="0"/>
              </a:rPr>
              <a:t>Soares SVR 2018</a:t>
            </a:r>
            <a:r>
              <a:rPr lang="en-US" altLang="zh-CN" dirty="0"/>
              <a:t>]</a:t>
            </a:r>
            <a:endParaRPr lang="zh-CN" altLang="en-US" dirty="0"/>
          </a:p>
        </p:txBody>
      </p:sp>
      <p:pic>
        <p:nvPicPr>
          <p:cNvPr id="4" name="图片 3"/>
          <p:cNvPicPr>
            <a:picLocks noChangeAspect="1"/>
          </p:cNvPicPr>
          <p:nvPr/>
        </p:nvPicPr>
        <p:blipFill>
          <a:blip r:embed="rId3"/>
          <a:stretch>
            <a:fillRect/>
          </a:stretch>
        </p:blipFill>
        <p:spPr>
          <a:xfrm>
            <a:off x="1774095" y="1944977"/>
            <a:ext cx="3585392" cy="3190883"/>
          </a:xfrm>
          <a:prstGeom prst="rect">
            <a:avLst/>
          </a:prstGeom>
        </p:spPr>
      </p:pic>
      <p:pic>
        <p:nvPicPr>
          <p:cNvPr id="6" name="图片 5"/>
          <p:cNvPicPr>
            <a:picLocks noChangeAspect="1"/>
          </p:cNvPicPr>
          <p:nvPr/>
        </p:nvPicPr>
        <p:blipFill>
          <a:blip r:embed="rId4"/>
          <a:stretch>
            <a:fillRect/>
          </a:stretch>
        </p:blipFill>
        <p:spPr>
          <a:xfrm>
            <a:off x="7138420" y="1556792"/>
            <a:ext cx="4038095" cy="1590476"/>
          </a:xfrm>
          <a:prstGeom prst="rect">
            <a:avLst/>
          </a:prstGeom>
        </p:spPr>
      </p:pic>
      <p:pic>
        <p:nvPicPr>
          <p:cNvPr id="7" name="图片 6"/>
          <p:cNvPicPr>
            <a:picLocks noChangeAspect="1"/>
          </p:cNvPicPr>
          <p:nvPr/>
        </p:nvPicPr>
        <p:blipFill>
          <a:blip r:embed="rId5"/>
          <a:stretch>
            <a:fillRect/>
          </a:stretch>
        </p:blipFill>
        <p:spPr>
          <a:xfrm>
            <a:off x="7655662" y="3068592"/>
            <a:ext cx="3419048" cy="2447619"/>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endParaRPr lang="zh-CN" altLang="en-US"/>
          </a:p>
        </p:txBody>
      </p:sp>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chemeClr val="accent3"/>
                </a:solidFill>
                <a:latin typeface="Times New Roman" panose="02020603050405020304" pitchFamily="18" charset="0"/>
                <a:ea typeface="黑体" panose="02010609060101010101" pitchFamily="2" charset="-122"/>
              </a:rPr>
              <a:t>三、研究内容与技术路线</a:t>
            </a:r>
            <a:endParaRPr lang="en-US" altLang="zh-CN" sz="3800" b="1" dirty="0">
              <a:solidFill>
                <a:schemeClr val="accent3"/>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r>
              <a:rPr lang="zh-CN" altLang="en-US" dirty="0"/>
              <a:t>研究内容</a:t>
            </a:r>
          </a:p>
        </p:txBody>
      </p:sp>
      <p:sp>
        <p:nvSpPr>
          <p:cNvPr id="3" name="标题 2"/>
          <p:cNvSpPr>
            <a:spLocks noGrp="1"/>
          </p:cNvSpPr>
          <p:nvPr>
            <p:ph type="title"/>
          </p:nvPr>
        </p:nvSpPr>
        <p:spPr/>
        <p:txBody>
          <a:bodyPr/>
          <a:lstStyle/>
          <a:p>
            <a:endParaRPr lang="zh-CN" altLang="en-US"/>
          </a:p>
        </p:txBody>
      </p:sp>
      <p:sp>
        <p:nvSpPr>
          <p:cNvPr id="4" name="内容占位符 2"/>
          <p:cNvSpPr txBox="1"/>
          <p:nvPr/>
        </p:nvSpPr>
        <p:spPr>
          <a:xfrm>
            <a:off x="814388" y="1364976"/>
            <a:ext cx="10515600" cy="2441575"/>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pPr lvl="1"/>
            <a:r>
              <a:rPr lang="zh-CN" altLang="en-US" sz="2800" kern="0" dirty="0">
                <a:solidFill>
                  <a:srgbClr val="FF0000"/>
                </a:solidFill>
              </a:rPr>
              <a:t>问题：多人协同对象操纵的时候、在虚拟场景中不同的视点位置在当前帧适合对象操纵的类型是不同的，如何在当前帧中选择最适合某种操纵类型的视点？</a:t>
            </a:r>
            <a:endParaRPr lang="en-US" altLang="zh-CN" sz="2800" kern="0" dirty="0">
              <a:solidFill>
                <a:srgbClr val="FF0000"/>
              </a:solidFill>
            </a:endParaRPr>
          </a:p>
          <a:p>
            <a:pPr lvl="1"/>
            <a:r>
              <a:rPr lang="zh-CN" altLang="en-US" sz="2800" kern="0" dirty="0">
                <a:solidFill>
                  <a:srgbClr val="FF0000"/>
                </a:solidFill>
              </a:rPr>
              <a:t>难点：</a:t>
            </a:r>
            <a:r>
              <a:rPr lang="en-US" altLang="zh-CN" sz="2800" kern="0" dirty="0">
                <a:solidFill>
                  <a:srgbClr val="FF0000"/>
                </a:solidFill>
              </a:rPr>
              <a:t>1. </a:t>
            </a:r>
            <a:r>
              <a:rPr lang="zh-CN" altLang="en-US" sz="2800" kern="0" dirty="0">
                <a:solidFill>
                  <a:srgbClr val="FF0000"/>
                </a:solidFill>
              </a:rPr>
              <a:t>虚拟场景中适合操纵的视点的采样</a:t>
            </a:r>
            <a:endParaRPr lang="en-US" altLang="zh-CN" sz="2800" kern="0" dirty="0">
              <a:solidFill>
                <a:srgbClr val="FF0000"/>
              </a:solidFill>
            </a:endParaRPr>
          </a:p>
          <a:p>
            <a:pPr marL="251460" lvl="1" indent="0">
              <a:buNone/>
            </a:pPr>
            <a:r>
              <a:rPr lang="en-US" altLang="zh-CN" sz="2800" kern="0" dirty="0">
                <a:solidFill>
                  <a:srgbClr val="FF0000"/>
                </a:solidFill>
              </a:rPr>
              <a:t>                2.</a:t>
            </a:r>
            <a:r>
              <a:rPr lang="zh-CN" altLang="en-US" sz="2800" kern="0" dirty="0">
                <a:solidFill>
                  <a:srgbClr val="FF0000"/>
                </a:solidFill>
              </a:rPr>
              <a:t>操纵场景中的</a:t>
            </a:r>
            <a:r>
              <a:rPr lang="en-US" altLang="zh-CN" sz="2800" kern="0" dirty="0">
                <a:solidFill>
                  <a:srgbClr val="FF0000"/>
                </a:solidFill>
              </a:rPr>
              <a:t>TRS</a:t>
            </a:r>
            <a:r>
              <a:rPr lang="zh-CN" altLang="en-US" sz="2800" kern="0" dirty="0">
                <a:solidFill>
                  <a:srgbClr val="FF0000"/>
                </a:solidFill>
              </a:rPr>
              <a:t>场的实时更新</a:t>
            </a:r>
            <a:endParaRPr lang="en-US" altLang="zh-CN" sz="2800" kern="0" dirty="0">
              <a:solidFill>
                <a:srgbClr val="FF0000"/>
              </a:solidFill>
            </a:endParaRPr>
          </a:p>
          <a:p>
            <a:pPr lvl="1"/>
            <a:endParaRPr lang="en-US" altLang="zh-CN" sz="2800" kern="0" dirty="0">
              <a:solidFill>
                <a:srgbClr val="FF0000"/>
              </a:solidFill>
            </a:endParaRPr>
          </a:p>
          <a:p>
            <a:pPr lvl="1"/>
            <a:endParaRPr lang="en-US" altLang="zh-CN" sz="2800" kern="0" dirty="0">
              <a:solidFill>
                <a:srgbClr val="FF0000"/>
              </a:solidFill>
            </a:endParaRPr>
          </a:p>
        </p:txBody>
      </p:sp>
      <p:pic>
        <p:nvPicPr>
          <p:cNvPr id="5" name="图片 4"/>
          <p:cNvPicPr/>
          <p:nvPr/>
        </p:nvPicPr>
        <p:blipFill rotWithShape="1">
          <a:blip r:embed="rId4"/>
          <a:srcRect l="26328" r="26092"/>
          <a:stretch>
            <a:fillRect/>
          </a:stretch>
        </p:blipFill>
        <p:spPr>
          <a:xfrm>
            <a:off x="4240001" y="3674109"/>
            <a:ext cx="3426246" cy="2781300"/>
          </a:xfrm>
          <a:prstGeom prst="rect">
            <a:avLst/>
          </a:prstGeom>
        </p:spPr>
      </p:pic>
      <p:sp>
        <p:nvSpPr>
          <p:cNvPr id="6" name="文本框 5"/>
          <p:cNvSpPr txBox="1"/>
          <p:nvPr/>
        </p:nvSpPr>
        <p:spPr>
          <a:xfrm>
            <a:off x="8544989" y="3974067"/>
            <a:ext cx="1206500" cy="400110"/>
          </a:xfrm>
          <a:prstGeom prst="rect">
            <a:avLst/>
          </a:prstGeom>
          <a:noFill/>
        </p:spPr>
        <p:txBody>
          <a:bodyPr wrap="square" rtlCol="0">
            <a:spAutoFit/>
          </a:bodyPr>
          <a:lstStyle/>
          <a:p>
            <a:r>
              <a:rPr lang="zh-CN" altLang="en-US" sz="2000" dirty="0">
                <a:solidFill>
                  <a:schemeClr val="bg1"/>
                </a:solidFill>
              </a:rPr>
              <a:t>用户视点</a:t>
            </a:r>
          </a:p>
        </p:txBody>
      </p:sp>
      <p:pic>
        <p:nvPicPr>
          <p:cNvPr id="7" name="图片 6"/>
          <p:cNvPicPr>
            <a:picLocks noChangeAspect="1"/>
          </p:cNvPicPr>
          <p:nvPr/>
        </p:nvPicPr>
        <p:blipFill>
          <a:blip r:embed="rId5"/>
          <a:stretch>
            <a:fillRect/>
          </a:stretch>
        </p:blipFill>
        <p:spPr>
          <a:xfrm>
            <a:off x="1785541" y="5281682"/>
            <a:ext cx="2313077" cy="1545284"/>
          </a:xfrm>
          <a:prstGeom prst="rect">
            <a:avLst/>
          </a:prstGeom>
        </p:spPr>
      </p:pic>
      <p:pic>
        <p:nvPicPr>
          <p:cNvPr id="8" name="图片 7"/>
          <p:cNvPicPr>
            <a:picLocks noChangeAspect="1"/>
          </p:cNvPicPr>
          <p:nvPr/>
        </p:nvPicPr>
        <p:blipFill>
          <a:blip r:embed="rId6"/>
          <a:stretch>
            <a:fillRect/>
          </a:stretch>
        </p:blipFill>
        <p:spPr>
          <a:xfrm>
            <a:off x="7828594" y="5268599"/>
            <a:ext cx="2480085" cy="1545284"/>
          </a:xfrm>
          <a:prstGeom prst="rect">
            <a:avLst/>
          </a:prstGeom>
        </p:spPr>
      </p:pic>
      <p:sp>
        <p:nvSpPr>
          <p:cNvPr id="9" name="文本框 8"/>
          <p:cNvSpPr txBox="1"/>
          <p:nvPr/>
        </p:nvSpPr>
        <p:spPr>
          <a:xfrm>
            <a:off x="1785541" y="5281682"/>
            <a:ext cx="1206500" cy="369332"/>
          </a:xfrm>
          <a:prstGeom prst="rect">
            <a:avLst/>
          </a:prstGeom>
          <a:solidFill>
            <a:schemeClr val="bg2"/>
          </a:solidFill>
        </p:spPr>
        <p:txBody>
          <a:bodyPr wrap="square" rtlCol="0">
            <a:spAutoFit/>
          </a:bodyPr>
          <a:lstStyle/>
          <a:p>
            <a:r>
              <a:rPr lang="zh-CN" altLang="en-US" dirty="0"/>
              <a:t>用户</a:t>
            </a:r>
            <a:r>
              <a:rPr lang="en-US" altLang="zh-CN" dirty="0"/>
              <a:t>A</a:t>
            </a:r>
            <a:endParaRPr lang="zh-CN" altLang="en-US" dirty="0"/>
          </a:p>
        </p:txBody>
      </p:sp>
      <p:sp>
        <p:nvSpPr>
          <p:cNvPr id="10" name="文本框 9"/>
          <p:cNvSpPr txBox="1"/>
          <p:nvPr/>
        </p:nvSpPr>
        <p:spPr>
          <a:xfrm>
            <a:off x="7828593" y="5268599"/>
            <a:ext cx="800247" cy="369332"/>
          </a:xfrm>
          <a:prstGeom prst="rect">
            <a:avLst/>
          </a:prstGeom>
          <a:solidFill>
            <a:schemeClr val="bg2"/>
          </a:solidFill>
        </p:spPr>
        <p:txBody>
          <a:bodyPr wrap="square" rtlCol="0">
            <a:spAutoFit/>
          </a:bodyPr>
          <a:lstStyle/>
          <a:p>
            <a:r>
              <a:rPr lang="zh-CN" altLang="en-US" dirty="0"/>
              <a:t>用户</a:t>
            </a:r>
            <a:r>
              <a:rPr lang="en-US" altLang="zh-CN" dirty="0"/>
              <a:t>B</a:t>
            </a:r>
            <a:endParaRPr lang="zh-CN" altLang="en-US" dirty="0"/>
          </a:p>
        </p:txBody>
      </p:sp>
      <p:sp>
        <p:nvSpPr>
          <p:cNvPr id="11" name="文本框 10"/>
          <p:cNvSpPr txBox="1"/>
          <p:nvPr/>
        </p:nvSpPr>
        <p:spPr>
          <a:xfrm>
            <a:off x="-8384" y="5453265"/>
            <a:ext cx="2313077" cy="1200329"/>
          </a:xfrm>
          <a:prstGeom prst="rect">
            <a:avLst/>
          </a:prstGeom>
          <a:noFill/>
        </p:spPr>
        <p:txBody>
          <a:bodyPr wrap="square" rtlCol="0">
            <a:spAutoFit/>
          </a:bodyPr>
          <a:lstStyle/>
          <a:p>
            <a:r>
              <a:rPr lang="en-US" altLang="zh-CN" sz="2400" dirty="0">
                <a:latin typeface="微软雅黑" panose="020B0503020204020204" charset="-122"/>
                <a:ea typeface="微软雅黑" panose="020B0503020204020204" charset="-122"/>
              </a:rPr>
              <a:t>Translate </a:t>
            </a:r>
            <a:r>
              <a:rPr lang="zh-CN" altLang="en-US" sz="2400" dirty="0">
                <a:solidFill>
                  <a:srgbClr val="00B050"/>
                </a:solidFill>
                <a:latin typeface="微软雅黑" panose="020B0503020204020204" charset="-122"/>
                <a:ea typeface="微软雅黑" panose="020B0503020204020204" charset="-122"/>
              </a:rPr>
              <a:t>√</a:t>
            </a:r>
            <a:endParaRPr lang="en-US" altLang="zh-CN" sz="2400" dirty="0">
              <a:solidFill>
                <a:srgbClr val="00B050"/>
              </a:solidFill>
              <a:latin typeface="微软雅黑" panose="020B0503020204020204" charset="-122"/>
              <a:ea typeface="微软雅黑" panose="020B0503020204020204" charset="-122"/>
            </a:endParaRPr>
          </a:p>
          <a:p>
            <a:r>
              <a:rPr lang="en-US" altLang="zh-CN" sz="2400" dirty="0">
                <a:latin typeface="微软雅黑" panose="020B0503020204020204" charset="-122"/>
                <a:ea typeface="微软雅黑" panose="020B0503020204020204" charset="-122"/>
              </a:rPr>
              <a:t>Rotate     </a:t>
            </a:r>
            <a:r>
              <a:rPr lang="en-US" altLang="zh-CN" sz="2400" dirty="0">
                <a:solidFill>
                  <a:srgbClr val="FF0000"/>
                </a:solidFill>
                <a:latin typeface="微软雅黑" panose="020B0503020204020204" charset="-122"/>
                <a:ea typeface="微软雅黑" panose="020B0503020204020204" charset="-122"/>
              </a:rPr>
              <a:t>X</a:t>
            </a:r>
          </a:p>
          <a:p>
            <a:r>
              <a:rPr lang="en-US" altLang="zh-CN" sz="2400" dirty="0">
                <a:latin typeface="微软雅黑" panose="020B0503020204020204" charset="-122"/>
                <a:ea typeface="微软雅黑" panose="020B0503020204020204" charset="-122"/>
              </a:rPr>
              <a:t>Scale       </a:t>
            </a:r>
            <a:r>
              <a:rPr lang="en-US" altLang="zh-CN" sz="2400" dirty="0">
                <a:solidFill>
                  <a:srgbClr val="FF0000"/>
                </a:solidFill>
                <a:latin typeface="微软雅黑" panose="020B0503020204020204" charset="-122"/>
                <a:ea typeface="微软雅黑" panose="020B0503020204020204" charset="-122"/>
              </a:rPr>
              <a:t>X</a:t>
            </a:r>
            <a:endParaRPr lang="zh-CN" altLang="en-US" sz="2400" dirty="0">
              <a:solidFill>
                <a:srgbClr val="FF0000"/>
              </a:solidFill>
              <a:latin typeface="微软雅黑" panose="020B0503020204020204" charset="-122"/>
              <a:ea typeface="微软雅黑" panose="020B0503020204020204" charset="-122"/>
            </a:endParaRPr>
          </a:p>
        </p:txBody>
      </p:sp>
      <p:sp>
        <p:nvSpPr>
          <p:cNvPr id="12" name="文本框 11"/>
          <p:cNvSpPr txBox="1"/>
          <p:nvPr/>
        </p:nvSpPr>
        <p:spPr>
          <a:xfrm>
            <a:off x="10389691" y="5281682"/>
            <a:ext cx="2313077" cy="1200329"/>
          </a:xfrm>
          <a:prstGeom prst="rect">
            <a:avLst/>
          </a:prstGeom>
          <a:noFill/>
        </p:spPr>
        <p:txBody>
          <a:bodyPr wrap="square" rtlCol="0">
            <a:spAutoFit/>
          </a:bodyPr>
          <a:lstStyle/>
          <a:p>
            <a:r>
              <a:rPr lang="en-US" altLang="zh-CN" sz="2400" dirty="0">
                <a:latin typeface="微软雅黑" panose="020B0503020204020204" charset="-122"/>
                <a:ea typeface="微软雅黑" panose="020B0503020204020204" charset="-122"/>
              </a:rPr>
              <a:t>Translate </a:t>
            </a:r>
            <a:r>
              <a:rPr lang="en-US" altLang="zh-CN" sz="2400" dirty="0">
                <a:solidFill>
                  <a:srgbClr val="FF0000"/>
                </a:solidFill>
                <a:latin typeface="微软雅黑" panose="020B0503020204020204" charset="-122"/>
                <a:ea typeface="微软雅黑" panose="020B0503020204020204" charset="-122"/>
              </a:rPr>
              <a:t>X</a:t>
            </a:r>
          </a:p>
          <a:p>
            <a:r>
              <a:rPr lang="en-US" altLang="zh-CN" sz="2400" dirty="0">
                <a:latin typeface="微软雅黑" panose="020B0503020204020204" charset="-122"/>
                <a:ea typeface="微软雅黑" panose="020B0503020204020204" charset="-122"/>
              </a:rPr>
              <a:t>Rotate     </a:t>
            </a:r>
            <a:r>
              <a:rPr lang="en-US" altLang="zh-CN" sz="2400" dirty="0">
                <a:solidFill>
                  <a:srgbClr val="FF0000"/>
                </a:solidFill>
                <a:latin typeface="微软雅黑" panose="020B0503020204020204" charset="-122"/>
                <a:ea typeface="微软雅黑" panose="020B0503020204020204" charset="-122"/>
              </a:rPr>
              <a:t>X</a:t>
            </a:r>
          </a:p>
          <a:p>
            <a:r>
              <a:rPr lang="en-US" altLang="zh-CN" sz="2400" dirty="0">
                <a:latin typeface="微软雅黑" panose="020B0503020204020204" charset="-122"/>
                <a:ea typeface="微软雅黑" panose="020B0503020204020204" charset="-122"/>
              </a:rPr>
              <a:t>Scale       </a:t>
            </a:r>
            <a:r>
              <a:rPr lang="zh-CN" altLang="en-US" sz="2400" dirty="0">
                <a:solidFill>
                  <a:srgbClr val="00B050"/>
                </a:solidFill>
                <a:latin typeface="微软雅黑" panose="020B0503020204020204" charset="-122"/>
                <a:ea typeface="微软雅黑" panose="020B0503020204020204" charset="-122"/>
              </a:rPr>
              <a:t>√</a:t>
            </a:r>
            <a:endParaRPr lang="zh-CN" altLang="en-US" sz="2400" dirty="0">
              <a:solidFill>
                <a:srgbClr val="FF0000"/>
              </a:solidFill>
              <a:latin typeface="微软雅黑" panose="020B0503020204020204" charset="-122"/>
              <a:ea typeface="微软雅黑" panose="020B0503020204020204" charset="-122"/>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5596520"/>
          </a:xfrm>
        </p:spPr>
        <p:txBody>
          <a:bodyPr/>
          <a:lstStyle/>
          <a:p>
            <a:r>
              <a:rPr lang="zh-CN" altLang="en-US" dirty="0"/>
              <a:t>研究内容</a:t>
            </a:r>
            <a:endParaRPr lang="en-US" altLang="zh-CN" dirty="0"/>
          </a:p>
          <a:p>
            <a:pPr marL="0" indent="0">
              <a:lnSpc>
                <a:spcPct val="150000"/>
              </a:lnSpc>
              <a:buNone/>
            </a:pPr>
            <a:endParaRPr lang="en-US" altLang="zh-CN" dirty="0"/>
          </a:p>
        </p:txBody>
      </p:sp>
      <p:sp>
        <p:nvSpPr>
          <p:cNvPr id="3" name="标题 2"/>
          <p:cNvSpPr>
            <a:spLocks noGrp="1"/>
          </p:cNvSpPr>
          <p:nvPr>
            <p:ph type="title"/>
          </p:nvPr>
        </p:nvSpPr>
        <p:spPr/>
        <p:txBody>
          <a:bodyPr/>
          <a:lstStyle/>
          <a:p>
            <a:r>
              <a:rPr lang="zh-CN" altLang="en-US" dirty="0"/>
              <a:t>三、研究内容</a:t>
            </a:r>
          </a:p>
        </p:txBody>
      </p:sp>
      <p:sp>
        <p:nvSpPr>
          <p:cNvPr id="20" name="矩形: 圆角 19"/>
          <p:cNvSpPr/>
          <p:nvPr/>
        </p:nvSpPr>
        <p:spPr>
          <a:xfrm>
            <a:off x="82833" y="1343505"/>
            <a:ext cx="5930929" cy="3390434"/>
          </a:xfrm>
          <a:prstGeom prst="roundRect">
            <a:avLst/>
          </a:prstGeom>
          <a:solidFill>
            <a:srgbClr val="D6EAE6"/>
          </a:solidFill>
          <a:ln w="57150">
            <a:solidFill>
              <a:schemeClr val="accent1"/>
            </a:solidFill>
            <a:prstDash val="dash"/>
          </a:ln>
        </p:spPr>
        <p:style>
          <a:lnRef idx="2">
            <a:schemeClr val="accent2"/>
          </a:lnRef>
          <a:fillRef idx="1">
            <a:schemeClr val="lt1"/>
          </a:fillRef>
          <a:effectRef idx="0">
            <a:schemeClr val="accent2"/>
          </a:effectRef>
          <a:fontRef idx="minor">
            <a:schemeClr val="dk1"/>
          </a:fontRef>
        </p:style>
        <p:txBody>
          <a:bodyPr rtlCol="0" anchor="ct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5" name="矩形: 圆角 24"/>
          <p:cNvSpPr/>
          <p:nvPr/>
        </p:nvSpPr>
        <p:spPr>
          <a:xfrm>
            <a:off x="6473315" y="1384445"/>
            <a:ext cx="2449997" cy="3190615"/>
          </a:xfrm>
          <a:prstGeom prst="roundRect">
            <a:avLst/>
          </a:prstGeom>
          <a:solidFill>
            <a:srgbClr val="D6EAE6"/>
          </a:solidFill>
          <a:ln w="38100">
            <a:solidFill>
              <a:schemeClr val="accent6"/>
            </a:solidFill>
            <a:prstDash val="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solidFill>
                <a:schemeClr val="accent2">
                  <a:lumMod val="50000"/>
                </a:schemeClr>
              </a:solidFill>
            </a:endParaRPr>
          </a:p>
        </p:txBody>
      </p:sp>
      <p:sp>
        <p:nvSpPr>
          <p:cNvPr id="26" name="文本框 25"/>
          <p:cNvSpPr txBox="1"/>
          <p:nvPr/>
        </p:nvSpPr>
        <p:spPr>
          <a:xfrm>
            <a:off x="6495750" y="4050615"/>
            <a:ext cx="2449997" cy="369332"/>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dirty="0">
                <a:solidFill>
                  <a:schemeClr val="tx1"/>
                </a:solidFill>
                <a:latin typeface="微软雅黑" panose="020B0503020204020204" pitchFamily="34" charset="-122"/>
                <a:ea typeface="微软雅黑" panose="020B0503020204020204" pitchFamily="34" charset="-122"/>
              </a:rPr>
              <a:t>实时更新</a:t>
            </a:r>
            <a:r>
              <a:rPr lang="en-US" altLang="zh-CN" dirty="0">
                <a:solidFill>
                  <a:schemeClr val="tx1"/>
                </a:solidFill>
                <a:latin typeface="微软雅黑" panose="020B0503020204020204" pitchFamily="34" charset="-122"/>
                <a:ea typeface="微软雅黑" panose="020B0503020204020204" pitchFamily="34" charset="-122"/>
              </a:rPr>
              <a:t>TRS</a:t>
            </a:r>
            <a:r>
              <a:rPr lang="zh-CN" altLang="en-US" dirty="0">
                <a:solidFill>
                  <a:schemeClr val="tx1"/>
                </a:solidFill>
                <a:latin typeface="微软雅黑" panose="020B0503020204020204" pitchFamily="34" charset="-122"/>
                <a:ea typeface="微软雅黑" panose="020B0503020204020204" pitchFamily="34" charset="-122"/>
              </a:rPr>
              <a:t>操纵导航</a:t>
            </a:r>
            <a:endParaRPr lang="zh-CN" altLang="en-US" sz="1600" b="1" i="0" dirty="0">
              <a:solidFill>
                <a:schemeClr val="bg1"/>
              </a:solidFill>
              <a:latin typeface="微软雅黑" panose="020B0503020204020204" charset="-122"/>
              <a:ea typeface="微软雅黑" panose="020B0503020204020204" charset="-122"/>
            </a:endParaRPr>
          </a:p>
        </p:txBody>
      </p:sp>
      <p:sp>
        <p:nvSpPr>
          <p:cNvPr id="29" name="矩形: 圆角 28"/>
          <p:cNvSpPr/>
          <p:nvPr/>
        </p:nvSpPr>
        <p:spPr>
          <a:xfrm>
            <a:off x="2351584" y="4930140"/>
            <a:ext cx="6761959" cy="1827460"/>
          </a:xfrm>
          <a:prstGeom prst="roundRect">
            <a:avLst/>
          </a:prstGeom>
          <a:solidFill>
            <a:srgbClr val="D6EAE6"/>
          </a:solidFill>
          <a:ln w="57150">
            <a:solidFill>
              <a:schemeClr val="accent6"/>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accent2">
                  <a:lumMod val="50000"/>
                </a:schemeClr>
              </a:solidFill>
            </a:endParaRPr>
          </a:p>
        </p:txBody>
      </p:sp>
      <p:sp>
        <p:nvSpPr>
          <p:cNvPr id="30" name="文本框 29"/>
          <p:cNvSpPr txBox="1"/>
          <p:nvPr/>
        </p:nvSpPr>
        <p:spPr>
          <a:xfrm>
            <a:off x="2730154" y="5310485"/>
            <a:ext cx="2075026" cy="338554"/>
          </a:xfrm>
          <a:prstGeom prst="rect">
            <a:avLst/>
          </a:prstGeom>
          <a:solidFill>
            <a:schemeClr val="accent2">
              <a:lumMod val="20000"/>
              <a:lumOff val="80000"/>
              <a:alpha val="57000"/>
            </a:schemeClr>
          </a:solidFill>
        </p:spPr>
        <p:txBody>
          <a:bodyPr wrap="square" rtlCol="0">
            <a:spAutoFit/>
          </a:bodyPr>
          <a:lstStyle/>
          <a:p>
            <a:pPr algn="ctr"/>
            <a:r>
              <a:rPr lang="zh-CN" altLang="en-US" sz="1600" b="1" i="0" dirty="0">
                <a:solidFill>
                  <a:schemeClr val="accent2">
                    <a:lumMod val="50000"/>
                  </a:schemeClr>
                </a:solidFill>
                <a:latin typeface="微软雅黑" panose="020B0503020204020204" charset="-122"/>
                <a:ea typeface="微软雅黑" panose="020B0503020204020204" charset="-122"/>
              </a:rPr>
              <a:t>用户研究设计，验证 </a:t>
            </a:r>
          </a:p>
        </p:txBody>
      </p:sp>
      <p:sp>
        <p:nvSpPr>
          <p:cNvPr id="31" name="矩形: 圆角 30"/>
          <p:cNvSpPr/>
          <p:nvPr/>
        </p:nvSpPr>
        <p:spPr>
          <a:xfrm>
            <a:off x="4805180" y="5105987"/>
            <a:ext cx="1224793" cy="678201"/>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bg1"/>
                </a:solidFill>
                <a:latin typeface="微软雅黑" panose="020B0503020204020204" charset="-122"/>
                <a:ea typeface="微软雅黑" panose="020B0503020204020204" charset="-122"/>
              </a:rPr>
              <a:t>Task1</a:t>
            </a:r>
          </a:p>
          <a:p>
            <a:pPr algn="ctr"/>
            <a:r>
              <a:rPr lang="zh-CN" altLang="en-US" sz="1400" b="1" dirty="0">
                <a:solidFill>
                  <a:schemeClr val="bg1"/>
                </a:solidFill>
                <a:latin typeface="微软雅黑" panose="020B0503020204020204" charset="-122"/>
                <a:ea typeface="微软雅黑" panose="020B0503020204020204" charset="-122"/>
              </a:rPr>
              <a:t>无遮挡多物体操作</a:t>
            </a:r>
          </a:p>
        </p:txBody>
      </p:sp>
      <p:sp>
        <p:nvSpPr>
          <p:cNvPr id="34" name="矩形: 圆角 33"/>
          <p:cNvSpPr/>
          <p:nvPr/>
        </p:nvSpPr>
        <p:spPr>
          <a:xfrm>
            <a:off x="6142873" y="5105987"/>
            <a:ext cx="1224793" cy="672280"/>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bg1"/>
                </a:solidFill>
                <a:latin typeface="微软雅黑" panose="020B0503020204020204" charset="-122"/>
                <a:ea typeface="微软雅黑" panose="020B0503020204020204" charset="-122"/>
              </a:rPr>
              <a:t>Task2</a:t>
            </a:r>
          </a:p>
          <a:p>
            <a:pPr algn="ctr"/>
            <a:r>
              <a:rPr lang="zh-CN" altLang="en-US" sz="1400" b="1" dirty="0">
                <a:solidFill>
                  <a:schemeClr val="bg1"/>
                </a:solidFill>
                <a:latin typeface="微软雅黑" panose="020B0503020204020204" charset="-122"/>
                <a:ea typeface="微软雅黑" panose="020B0503020204020204" charset="-122"/>
              </a:rPr>
              <a:t>有遮挡单物体操作</a:t>
            </a:r>
          </a:p>
        </p:txBody>
      </p:sp>
      <p:sp>
        <p:nvSpPr>
          <p:cNvPr id="35" name="矩形: 圆角 34"/>
          <p:cNvSpPr/>
          <p:nvPr/>
        </p:nvSpPr>
        <p:spPr>
          <a:xfrm>
            <a:off x="7480566" y="5105987"/>
            <a:ext cx="1224793" cy="672279"/>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bg1"/>
                </a:solidFill>
                <a:latin typeface="微软雅黑" panose="020B0503020204020204" charset="-122"/>
                <a:ea typeface="微软雅黑" panose="020B0503020204020204" charset="-122"/>
              </a:rPr>
              <a:t>Task3</a:t>
            </a:r>
          </a:p>
          <a:p>
            <a:pPr algn="ctr"/>
            <a:r>
              <a:rPr lang="zh-CN" altLang="en-US" sz="1400" b="1" dirty="0">
                <a:solidFill>
                  <a:schemeClr val="bg1"/>
                </a:solidFill>
                <a:latin typeface="微软雅黑" panose="020B0503020204020204" charset="-122"/>
                <a:ea typeface="微软雅黑" panose="020B0503020204020204" charset="-122"/>
              </a:rPr>
              <a:t>复杂场景物体装配</a:t>
            </a:r>
          </a:p>
        </p:txBody>
      </p:sp>
      <p:sp>
        <p:nvSpPr>
          <p:cNvPr id="36" name="矩形: 圆角 35"/>
          <p:cNvSpPr/>
          <p:nvPr/>
        </p:nvSpPr>
        <p:spPr>
          <a:xfrm>
            <a:off x="11508361" y="2437099"/>
            <a:ext cx="639931" cy="815404"/>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a:solidFill>
                <a:schemeClr val="accent2">
                  <a:lumMod val="50000"/>
                </a:schemeClr>
              </a:solidFill>
            </a:endParaRPr>
          </a:p>
        </p:txBody>
      </p:sp>
      <p:sp>
        <p:nvSpPr>
          <p:cNvPr id="37" name="文本框 36"/>
          <p:cNvSpPr txBox="1"/>
          <p:nvPr/>
        </p:nvSpPr>
        <p:spPr>
          <a:xfrm>
            <a:off x="11520971" y="2558445"/>
            <a:ext cx="1061793" cy="584775"/>
          </a:xfrm>
          <a:prstGeom prst="rect">
            <a:avLst/>
          </a:prstGeom>
          <a:noFill/>
        </p:spPr>
        <p:txBody>
          <a:bodyPr wrap="square" rtlCol="0">
            <a:spAutoFit/>
          </a:bodyPr>
          <a:lstStyle/>
          <a:p>
            <a:r>
              <a:rPr lang="zh-CN" altLang="en-US" sz="1600" b="1" i="0" dirty="0">
                <a:solidFill>
                  <a:schemeClr val="bg1">
                    <a:lumMod val="95000"/>
                  </a:schemeClr>
                </a:solidFill>
                <a:latin typeface="微软雅黑" panose="020B0503020204020204" charset="-122"/>
                <a:ea typeface="微软雅黑" panose="020B0503020204020204" charset="-122"/>
              </a:rPr>
              <a:t>对象</a:t>
            </a:r>
            <a:endParaRPr lang="en-US" altLang="zh-CN" sz="1600" b="1" i="0" dirty="0">
              <a:solidFill>
                <a:schemeClr val="bg1">
                  <a:lumMod val="95000"/>
                </a:schemeClr>
              </a:solidFill>
              <a:latin typeface="微软雅黑" panose="020B0503020204020204" charset="-122"/>
              <a:ea typeface="微软雅黑" panose="020B0503020204020204" charset="-122"/>
            </a:endParaRPr>
          </a:p>
          <a:p>
            <a:r>
              <a:rPr lang="zh-CN" altLang="en-US" sz="1600" b="1" i="0" dirty="0">
                <a:solidFill>
                  <a:schemeClr val="bg1">
                    <a:lumMod val="95000"/>
                  </a:schemeClr>
                </a:solidFill>
                <a:latin typeface="微软雅黑" panose="020B0503020204020204" charset="-122"/>
                <a:ea typeface="微软雅黑" panose="020B0503020204020204" charset="-122"/>
              </a:rPr>
              <a:t>操作</a:t>
            </a:r>
          </a:p>
        </p:txBody>
      </p:sp>
      <p:sp>
        <p:nvSpPr>
          <p:cNvPr id="38" name="箭头: 右 37"/>
          <p:cNvSpPr/>
          <p:nvPr/>
        </p:nvSpPr>
        <p:spPr>
          <a:xfrm>
            <a:off x="8982718" y="2620615"/>
            <a:ext cx="446574" cy="522605"/>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solidFill>
                <a:schemeClr val="accent2">
                  <a:lumMod val="50000"/>
                </a:schemeClr>
              </a:solidFill>
            </a:endParaRPr>
          </a:p>
        </p:txBody>
      </p:sp>
      <p:sp>
        <p:nvSpPr>
          <p:cNvPr id="39" name="矩形: 圆角 38"/>
          <p:cNvSpPr/>
          <p:nvPr/>
        </p:nvSpPr>
        <p:spPr>
          <a:xfrm>
            <a:off x="2702685" y="5991993"/>
            <a:ext cx="6059759" cy="529237"/>
          </a:xfrm>
          <a:prstGeom prst="round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b="1" dirty="0">
                <a:solidFill>
                  <a:schemeClr val="bg1"/>
                </a:solidFill>
                <a:latin typeface="微软雅黑" panose="020B0503020204020204" charset="-122"/>
                <a:ea typeface="微软雅黑" panose="020B0503020204020204" charset="-122"/>
              </a:rPr>
              <a:t>客观度量：</a:t>
            </a:r>
            <a:r>
              <a:rPr lang="zh-CN" altLang="zh-CN" sz="1400" b="1" kern="100" dirty="0">
                <a:solidFill>
                  <a:schemeClr val="bg1"/>
                </a:solidFill>
                <a:effectLst/>
                <a:latin typeface="微软雅黑" panose="020B0503020204020204" charset="-122"/>
                <a:ea typeface="微软雅黑" panose="020B0503020204020204" charset="-122"/>
              </a:rPr>
              <a:t>位置，旋转</a:t>
            </a:r>
            <a:r>
              <a:rPr lang="zh-CN" altLang="en-US" sz="1400" b="1" kern="100" dirty="0">
                <a:solidFill>
                  <a:schemeClr val="bg1"/>
                </a:solidFill>
                <a:effectLst/>
                <a:latin typeface="微软雅黑" panose="020B0503020204020204" charset="-122"/>
                <a:ea typeface="微软雅黑" panose="020B0503020204020204" charset="-122"/>
              </a:rPr>
              <a:t>，缩放</a:t>
            </a:r>
            <a:r>
              <a:rPr lang="zh-CN" altLang="zh-CN" sz="1400" b="1" kern="100" dirty="0">
                <a:solidFill>
                  <a:schemeClr val="bg1"/>
                </a:solidFill>
                <a:effectLst/>
                <a:latin typeface="微软雅黑" panose="020B0503020204020204" charset="-122"/>
                <a:ea typeface="微软雅黑" panose="020B0503020204020204" charset="-122"/>
              </a:rPr>
              <a:t>精度误差</a:t>
            </a:r>
            <a:r>
              <a:rPr lang="zh-CN" altLang="en-US" sz="1400" b="1" kern="100" dirty="0">
                <a:solidFill>
                  <a:schemeClr val="bg1"/>
                </a:solidFill>
                <a:latin typeface="微软雅黑" panose="020B0503020204020204" charset="-122"/>
                <a:ea typeface="微软雅黑" panose="020B0503020204020204" charset="-122"/>
              </a:rPr>
              <a:t>，</a:t>
            </a:r>
            <a:r>
              <a:rPr lang="zh-CN" altLang="zh-CN" sz="1400" b="1" kern="100" dirty="0">
                <a:solidFill>
                  <a:schemeClr val="bg1"/>
                </a:solidFill>
                <a:effectLst/>
                <a:latin typeface="微软雅黑" panose="020B0503020204020204" charset="-122"/>
                <a:ea typeface="微软雅黑" panose="020B0503020204020204" charset="-122"/>
              </a:rPr>
              <a:t>完成任务的时间</a:t>
            </a:r>
            <a:r>
              <a:rPr lang="zh-CN" altLang="en-US" sz="1400" b="1" kern="100" dirty="0">
                <a:solidFill>
                  <a:schemeClr val="bg1"/>
                </a:solidFill>
                <a:effectLst/>
                <a:latin typeface="微软雅黑" panose="020B0503020204020204" charset="-122"/>
                <a:ea typeface="微软雅黑" panose="020B0503020204020204" charset="-122"/>
              </a:rPr>
              <a:t>和参与度分数</a:t>
            </a:r>
          </a:p>
        </p:txBody>
      </p:sp>
      <p:sp>
        <p:nvSpPr>
          <p:cNvPr id="17" name="右箭头 16"/>
          <p:cNvSpPr/>
          <p:nvPr/>
        </p:nvSpPr>
        <p:spPr>
          <a:xfrm>
            <a:off x="6036197" y="2698803"/>
            <a:ext cx="414683" cy="503555"/>
          </a:xfrm>
          <a:prstGeom prst="rightArrow">
            <a:avLst/>
          </a:prstGeom>
          <a:ln>
            <a:headEnd type="none" w="med" len="med"/>
            <a:tailEnd type="none" w="med" len="med"/>
          </a:ln>
        </p:spPr>
        <p:style>
          <a:lnRef idx="2">
            <a:schemeClr val="accent2">
              <a:shade val="50000"/>
            </a:schemeClr>
          </a:lnRef>
          <a:fillRef idx="1">
            <a:schemeClr val="accent2"/>
          </a:fillRef>
          <a:effectRef idx="0">
            <a:schemeClr val="accent2"/>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文本框 4">
            <a:extLst>
              <a:ext uri="{FF2B5EF4-FFF2-40B4-BE49-F238E27FC236}">
                <a16:creationId xmlns:a16="http://schemas.microsoft.com/office/drawing/2014/main" id="{9F503B86-A571-4425-9A6A-A11F6B1362B6}"/>
              </a:ext>
            </a:extLst>
          </p:cNvPr>
          <p:cNvSpPr txBox="1"/>
          <p:nvPr/>
        </p:nvSpPr>
        <p:spPr>
          <a:xfrm>
            <a:off x="1568802" y="4340480"/>
            <a:ext cx="2629226"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操纵导航场视点采样</a:t>
            </a:r>
          </a:p>
        </p:txBody>
      </p:sp>
      <p:sp>
        <p:nvSpPr>
          <p:cNvPr id="32" name="矩形 31">
            <a:extLst>
              <a:ext uri="{FF2B5EF4-FFF2-40B4-BE49-F238E27FC236}">
                <a16:creationId xmlns:a16="http://schemas.microsoft.com/office/drawing/2014/main" id="{0ECEA460-97CB-477B-B08A-8C5C0802284B}"/>
              </a:ext>
            </a:extLst>
          </p:cNvPr>
          <p:cNvSpPr/>
          <p:nvPr/>
        </p:nvSpPr>
        <p:spPr>
          <a:xfrm>
            <a:off x="4162115" y="3102095"/>
            <a:ext cx="1704269" cy="12015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操纵导航场</a:t>
            </a:r>
          </a:p>
        </p:txBody>
      </p:sp>
      <p:sp>
        <p:nvSpPr>
          <p:cNvPr id="33" name="矩形 32">
            <a:extLst>
              <a:ext uri="{FF2B5EF4-FFF2-40B4-BE49-F238E27FC236}">
                <a16:creationId xmlns:a16="http://schemas.microsoft.com/office/drawing/2014/main" id="{102A3D82-5D42-401B-B1C8-12D45755DC04}"/>
              </a:ext>
            </a:extLst>
          </p:cNvPr>
          <p:cNvSpPr/>
          <p:nvPr/>
        </p:nvSpPr>
        <p:spPr>
          <a:xfrm>
            <a:off x="4162506" y="1668874"/>
            <a:ext cx="1704269" cy="12015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F3830AD5-93ED-4CEF-B0CC-383FEAA4C362}"/>
              </a:ext>
            </a:extLst>
          </p:cNvPr>
          <p:cNvSpPr/>
          <p:nvPr/>
        </p:nvSpPr>
        <p:spPr>
          <a:xfrm>
            <a:off x="2226142" y="1675806"/>
            <a:ext cx="1704269" cy="12015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1" name="矩形 40">
            <a:extLst>
              <a:ext uri="{FF2B5EF4-FFF2-40B4-BE49-F238E27FC236}">
                <a16:creationId xmlns:a16="http://schemas.microsoft.com/office/drawing/2014/main" id="{E09AC95A-919C-4FB9-9ECC-54D84B829259}"/>
              </a:ext>
            </a:extLst>
          </p:cNvPr>
          <p:cNvSpPr/>
          <p:nvPr/>
        </p:nvSpPr>
        <p:spPr>
          <a:xfrm>
            <a:off x="215990" y="1675806"/>
            <a:ext cx="1704269" cy="12015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2" name="图片 41">
            <a:extLst>
              <a:ext uri="{FF2B5EF4-FFF2-40B4-BE49-F238E27FC236}">
                <a16:creationId xmlns:a16="http://schemas.microsoft.com/office/drawing/2014/main" id="{6B276467-0881-40DF-95F2-3EDCF74B503E}"/>
              </a:ext>
            </a:extLst>
          </p:cNvPr>
          <p:cNvPicPr/>
          <p:nvPr/>
        </p:nvPicPr>
        <p:blipFill>
          <a:blip r:embed="rId3"/>
          <a:stretch>
            <a:fillRect/>
          </a:stretch>
        </p:blipFill>
        <p:spPr>
          <a:xfrm>
            <a:off x="254552" y="1714084"/>
            <a:ext cx="1623119" cy="995936"/>
          </a:xfrm>
          <a:prstGeom prst="rect">
            <a:avLst/>
          </a:prstGeom>
          <a:noFill/>
          <a:ln>
            <a:noFill/>
          </a:ln>
        </p:spPr>
      </p:pic>
      <p:pic>
        <p:nvPicPr>
          <p:cNvPr id="43" name="图片 42">
            <a:extLst>
              <a:ext uri="{FF2B5EF4-FFF2-40B4-BE49-F238E27FC236}">
                <a16:creationId xmlns:a16="http://schemas.microsoft.com/office/drawing/2014/main" id="{B7B8AAB0-3111-4CB7-84FF-90D96895AD73}"/>
              </a:ext>
            </a:extLst>
          </p:cNvPr>
          <p:cNvPicPr/>
          <p:nvPr/>
        </p:nvPicPr>
        <p:blipFill>
          <a:blip r:embed="rId4"/>
          <a:stretch>
            <a:fillRect/>
          </a:stretch>
        </p:blipFill>
        <p:spPr>
          <a:xfrm>
            <a:off x="2266716" y="1721108"/>
            <a:ext cx="1623119" cy="995937"/>
          </a:xfrm>
          <a:prstGeom prst="rect">
            <a:avLst/>
          </a:prstGeom>
          <a:noFill/>
          <a:ln>
            <a:noFill/>
          </a:ln>
        </p:spPr>
      </p:pic>
      <p:pic>
        <p:nvPicPr>
          <p:cNvPr id="44" name="图片 43">
            <a:extLst>
              <a:ext uri="{FF2B5EF4-FFF2-40B4-BE49-F238E27FC236}">
                <a16:creationId xmlns:a16="http://schemas.microsoft.com/office/drawing/2014/main" id="{D52C4267-2769-47C2-A8A6-A6C13731353E}"/>
              </a:ext>
            </a:extLst>
          </p:cNvPr>
          <p:cNvPicPr/>
          <p:nvPr/>
        </p:nvPicPr>
        <p:blipFill>
          <a:blip r:embed="rId5"/>
          <a:stretch>
            <a:fillRect/>
          </a:stretch>
        </p:blipFill>
        <p:spPr>
          <a:xfrm rot="16200000" flipH="1">
            <a:off x="4516777" y="1407518"/>
            <a:ext cx="995937" cy="1623118"/>
          </a:xfrm>
          <a:prstGeom prst="rect">
            <a:avLst/>
          </a:prstGeom>
          <a:noFill/>
          <a:ln>
            <a:noFill/>
          </a:ln>
        </p:spPr>
      </p:pic>
      <p:pic>
        <p:nvPicPr>
          <p:cNvPr id="45" name="图片 44">
            <a:extLst>
              <a:ext uri="{FF2B5EF4-FFF2-40B4-BE49-F238E27FC236}">
                <a16:creationId xmlns:a16="http://schemas.microsoft.com/office/drawing/2014/main" id="{748FE078-B688-4935-AA14-DFAA5475AA97}"/>
              </a:ext>
            </a:extLst>
          </p:cNvPr>
          <p:cNvPicPr/>
          <p:nvPr/>
        </p:nvPicPr>
        <p:blipFill>
          <a:blip r:embed="rId6"/>
          <a:stretch>
            <a:fillRect/>
          </a:stretch>
        </p:blipFill>
        <p:spPr>
          <a:xfrm>
            <a:off x="4216102" y="3159954"/>
            <a:ext cx="1591379" cy="995936"/>
          </a:xfrm>
          <a:prstGeom prst="rect">
            <a:avLst/>
          </a:prstGeom>
          <a:noFill/>
          <a:ln>
            <a:noFill/>
          </a:ln>
        </p:spPr>
      </p:pic>
      <p:sp>
        <p:nvSpPr>
          <p:cNvPr id="46" name="文本框 45">
            <a:extLst>
              <a:ext uri="{FF2B5EF4-FFF2-40B4-BE49-F238E27FC236}">
                <a16:creationId xmlns:a16="http://schemas.microsoft.com/office/drawing/2014/main" id="{0ED839BF-2E4D-4743-8DE4-BD4D9A555AD7}"/>
              </a:ext>
            </a:extLst>
          </p:cNvPr>
          <p:cNvSpPr txBox="1"/>
          <p:nvPr/>
        </p:nvSpPr>
        <p:spPr>
          <a:xfrm>
            <a:off x="690332" y="2665534"/>
            <a:ext cx="976543" cy="261610"/>
          </a:xfrm>
          <a:prstGeom prst="rect">
            <a:avLst/>
          </a:prstGeom>
          <a:noFill/>
        </p:spPr>
        <p:txBody>
          <a:bodyPr wrap="square" rtlCol="0">
            <a:spAutoFit/>
          </a:bodyPr>
          <a:lstStyle/>
          <a:p>
            <a:r>
              <a:rPr lang="zh-CN" altLang="en-US" sz="1100" dirty="0">
                <a:solidFill>
                  <a:schemeClr val="bg1"/>
                </a:solidFill>
              </a:rPr>
              <a:t>虚拟场景图</a:t>
            </a:r>
          </a:p>
        </p:txBody>
      </p:sp>
      <p:sp>
        <p:nvSpPr>
          <p:cNvPr id="47" name="文本框 46">
            <a:extLst>
              <a:ext uri="{FF2B5EF4-FFF2-40B4-BE49-F238E27FC236}">
                <a16:creationId xmlns:a16="http://schemas.microsoft.com/office/drawing/2014/main" id="{E395C1F4-3CCC-4C1F-86F7-0445712FF7D0}"/>
              </a:ext>
            </a:extLst>
          </p:cNvPr>
          <p:cNvSpPr txBox="1"/>
          <p:nvPr/>
        </p:nvSpPr>
        <p:spPr>
          <a:xfrm>
            <a:off x="2770196" y="2701402"/>
            <a:ext cx="759951" cy="230832"/>
          </a:xfrm>
          <a:prstGeom prst="rect">
            <a:avLst/>
          </a:prstGeom>
          <a:noFill/>
        </p:spPr>
        <p:txBody>
          <a:bodyPr wrap="square" rtlCol="0">
            <a:spAutoFit/>
          </a:bodyPr>
          <a:lstStyle/>
          <a:p>
            <a:r>
              <a:rPr lang="zh-CN" altLang="en-US" sz="900" dirty="0">
                <a:solidFill>
                  <a:schemeClr val="bg1"/>
                </a:solidFill>
              </a:rPr>
              <a:t>导航网格图</a:t>
            </a:r>
          </a:p>
        </p:txBody>
      </p:sp>
      <p:sp>
        <p:nvSpPr>
          <p:cNvPr id="48" name="箭头: 下 47">
            <a:extLst>
              <a:ext uri="{FF2B5EF4-FFF2-40B4-BE49-F238E27FC236}">
                <a16:creationId xmlns:a16="http://schemas.microsoft.com/office/drawing/2014/main" id="{515C3F74-3CA4-40CD-9885-81168EA19CA7}"/>
              </a:ext>
            </a:extLst>
          </p:cNvPr>
          <p:cNvSpPr/>
          <p:nvPr/>
        </p:nvSpPr>
        <p:spPr>
          <a:xfrm rot="16200000">
            <a:off x="1984869" y="2174752"/>
            <a:ext cx="217236" cy="3058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9" name="箭头: 下 48">
            <a:extLst>
              <a:ext uri="{FF2B5EF4-FFF2-40B4-BE49-F238E27FC236}">
                <a16:creationId xmlns:a16="http://schemas.microsoft.com/office/drawing/2014/main" id="{4F4B8585-3937-4538-9B85-773554A85FC4}"/>
              </a:ext>
            </a:extLst>
          </p:cNvPr>
          <p:cNvSpPr/>
          <p:nvPr/>
        </p:nvSpPr>
        <p:spPr>
          <a:xfrm>
            <a:off x="5028666" y="2885888"/>
            <a:ext cx="183610" cy="2193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a:extLst>
              <a:ext uri="{FF2B5EF4-FFF2-40B4-BE49-F238E27FC236}">
                <a16:creationId xmlns:a16="http://schemas.microsoft.com/office/drawing/2014/main" id="{D38C2D5E-5709-441A-88F0-7D0A801BC07E}"/>
              </a:ext>
            </a:extLst>
          </p:cNvPr>
          <p:cNvSpPr txBox="1"/>
          <p:nvPr/>
        </p:nvSpPr>
        <p:spPr>
          <a:xfrm>
            <a:off x="4657175" y="2691048"/>
            <a:ext cx="885731" cy="230832"/>
          </a:xfrm>
          <a:prstGeom prst="rect">
            <a:avLst/>
          </a:prstGeom>
          <a:noFill/>
        </p:spPr>
        <p:txBody>
          <a:bodyPr wrap="square" rtlCol="0">
            <a:spAutoFit/>
          </a:bodyPr>
          <a:lstStyle/>
          <a:p>
            <a:r>
              <a:rPr lang="zh-CN" altLang="en-US" sz="900" dirty="0">
                <a:solidFill>
                  <a:schemeClr val="bg1"/>
                </a:solidFill>
              </a:rPr>
              <a:t>可行走区域图</a:t>
            </a:r>
          </a:p>
        </p:txBody>
      </p:sp>
      <p:sp>
        <p:nvSpPr>
          <p:cNvPr id="51" name="箭头: 下 50">
            <a:extLst>
              <a:ext uri="{FF2B5EF4-FFF2-40B4-BE49-F238E27FC236}">
                <a16:creationId xmlns:a16="http://schemas.microsoft.com/office/drawing/2014/main" id="{6DA1F886-431B-4E6E-B145-94EB10A6DD69}"/>
              </a:ext>
            </a:extLst>
          </p:cNvPr>
          <p:cNvSpPr/>
          <p:nvPr/>
        </p:nvSpPr>
        <p:spPr>
          <a:xfrm rot="16200000">
            <a:off x="3942803" y="2214363"/>
            <a:ext cx="221309" cy="17815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文本框 51">
            <a:extLst>
              <a:ext uri="{FF2B5EF4-FFF2-40B4-BE49-F238E27FC236}">
                <a16:creationId xmlns:a16="http://schemas.microsoft.com/office/drawing/2014/main" id="{53C3E0DF-9DBB-408C-ACC0-BD3D188AB705}"/>
              </a:ext>
            </a:extLst>
          </p:cNvPr>
          <p:cNvSpPr txBox="1"/>
          <p:nvPr/>
        </p:nvSpPr>
        <p:spPr>
          <a:xfrm>
            <a:off x="4441057" y="4112171"/>
            <a:ext cx="1542438" cy="246221"/>
          </a:xfrm>
          <a:prstGeom prst="rect">
            <a:avLst/>
          </a:prstGeom>
          <a:noFill/>
        </p:spPr>
        <p:txBody>
          <a:bodyPr wrap="square" rtlCol="0">
            <a:spAutoFit/>
          </a:bodyPr>
          <a:lstStyle/>
          <a:p>
            <a:r>
              <a:rPr lang="zh-CN" altLang="en-US" sz="1000" dirty="0">
                <a:solidFill>
                  <a:schemeClr val="bg1"/>
                </a:solidFill>
              </a:rPr>
              <a:t>可行走区域视点采样</a:t>
            </a:r>
          </a:p>
        </p:txBody>
      </p:sp>
      <p:sp>
        <p:nvSpPr>
          <p:cNvPr id="53" name="矩形 52">
            <a:extLst>
              <a:ext uri="{FF2B5EF4-FFF2-40B4-BE49-F238E27FC236}">
                <a16:creationId xmlns:a16="http://schemas.microsoft.com/office/drawing/2014/main" id="{8212F7AE-9C37-4628-B874-720CDD61C1A0}"/>
              </a:ext>
            </a:extLst>
          </p:cNvPr>
          <p:cNvSpPr/>
          <p:nvPr/>
        </p:nvSpPr>
        <p:spPr>
          <a:xfrm>
            <a:off x="2326548" y="3102095"/>
            <a:ext cx="1704269" cy="1201576"/>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操纵导航场</a:t>
            </a:r>
          </a:p>
        </p:txBody>
      </p:sp>
      <p:sp>
        <p:nvSpPr>
          <p:cNvPr id="55" name="文本框 54">
            <a:extLst>
              <a:ext uri="{FF2B5EF4-FFF2-40B4-BE49-F238E27FC236}">
                <a16:creationId xmlns:a16="http://schemas.microsoft.com/office/drawing/2014/main" id="{6ED683F6-C411-4901-B9BE-B82C1900EC72}"/>
              </a:ext>
            </a:extLst>
          </p:cNvPr>
          <p:cNvSpPr txBox="1"/>
          <p:nvPr/>
        </p:nvSpPr>
        <p:spPr>
          <a:xfrm>
            <a:off x="2673664" y="4090046"/>
            <a:ext cx="1542438" cy="246221"/>
          </a:xfrm>
          <a:prstGeom prst="rect">
            <a:avLst/>
          </a:prstGeom>
          <a:noFill/>
        </p:spPr>
        <p:txBody>
          <a:bodyPr wrap="square" rtlCol="0">
            <a:spAutoFit/>
          </a:bodyPr>
          <a:lstStyle/>
          <a:p>
            <a:r>
              <a:rPr lang="zh-CN" altLang="en-US" sz="1000" dirty="0">
                <a:solidFill>
                  <a:schemeClr val="bg1"/>
                </a:solidFill>
              </a:rPr>
              <a:t>优化采样点</a:t>
            </a:r>
          </a:p>
        </p:txBody>
      </p:sp>
      <p:sp>
        <p:nvSpPr>
          <p:cNvPr id="56" name="箭头: 下 55">
            <a:extLst>
              <a:ext uri="{FF2B5EF4-FFF2-40B4-BE49-F238E27FC236}">
                <a16:creationId xmlns:a16="http://schemas.microsoft.com/office/drawing/2014/main" id="{5001E777-E786-4820-8012-8DD9D73940C8}"/>
              </a:ext>
            </a:extLst>
          </p:cNvPr>
          <p:cNvSpPr/>
          <p:nvPr/>
        </p:nvSpPr>
        <p:spPr>
          <a:xfrm rot="5400000">
            <a:off x="3982247" y="3625954"/>
            <a:ext cx="183610" cy="219345"/>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a:extLst>
              <a:ext uri="{FF2B5EF4-FFF2-40B4-BE49-F238E27FC236}">
                <a16:creationId xmlns:a16="http://schemas.microsoft.com/office/drawing/2014/main" id="{FA062E49-B374-457B-8ECD-ACF26A39CDB6}"/>
              </a:ext>
            </a:extLst>
          </p:cNvPr>
          <p:cNvPicPr>
            <a:picLocks noChangeAspect="1"/>
          </p:cNvPicPr>
          <p:nvPr/>
        </p:nvPicPr>
        <p:blipFill>
          <a:blip r:embed="rId7"/>
          <a:stretch>
            <a:fillRect/>
          </a:stretch>
        </p:blipFill>
        <p:spPr>
          <a:xfrm>
            <a:off x="2465494" y="3197510"/>
            <a:ext cx="1464917" cy="853672"/>
          </a:xfrm>
          <a:prstGeom prst="rect">
            <a:avLst/>
          </a:prstGeom>
        </p:spPr>
      </p:pic>
      <p:sp>
        <p:nvSpPr>
          <p:cNvPr id="60" name="文本框 59">
            <a:extLst>
              <a:ext uri="{FF2B5EF4-FFF2-40B4-BE49-F238E27FC236}">
                <a16:creationId xmlns:a16="http://schemas.microsoft.com/office/drawing/2014/main" id="{157790D2-9421-4262-A225-A83B86F755D1}"/>
              </a:ext>
            </a:extLst>
          </p:cNvPr>
          <p:cNvSpPr txBox="1"/>
          <p:nvPr/>
        </p:nvSpPr>
        <p:spPr>
          <a:xfrm>
            <a:off x="6508431" y="1762048"/>
            <a:ext cx="2414881" cy="738664"/>
          </a:xfrm>
          <a:prstGeom prst="rect">
            <a:avLst/>
          </a:prstGeom>
          <a:noFill/>
          <a:ln w="57150">
            <a:solidFill>
              <a:schemeClr val="accent1"/>
            </a:solidFill>
            <a:prstDash val="dash"/>
          </a:ln>
        </p:spPr>
        <p:txBody>
          <a:bodyPr wrap="square" rtlCol="0">
            <a:spAutoFit/>
          </a:bodyPr>
          <a:lstStyle/>
          <a:p>
            <a:r>
              <a:rPr lang="en-US" altLang="zh-CN" sz="1400" b="1" dirty="0">
                <a:latin typeface="+mj-ea"/>
                <a:ea typeface="+mj-ea"/>
              </a:rPr>
              <a:t>T:Translation</a:t>
            </a:r>
            <a:r>
              <a:rPr lang="zh-CN" altLang="en-US" sz="1400" b="1" dirty="0">
                <a:latin typeface="+mj-ea"/>
                <a:ea typeface="+mj-ea"/>
              </a:rPr>
              <a:t>度量函数度量</a:t>
            </a:r>
            <a:endParaRPr lang="en-US" altLang="zh-CN" sz="1400" b="1" dirty="0">
              <a:latin typeface="+mj-ea"/>
              <a:ea typeface="+mj-ea"/>
            </a:endParaRPr>
          </a:p>
          <a:p>
            <a:r>
              <a:rPr lang="en-US" altLang="zh-CN" sz="1400" b="1" dirty="0">
                <a:latin typeface="+mj-ea"/>
                <a:ea typeface="+mj-ea"/>
              </a:rPr>
              <a:t>R:Rotation</a:t>
            </a:r>
            <a:r>
              <a:rPr lang="zh-CN" altLang="en-US" sz="1400" b="1" dirty="0">
                <a:latin typeface="+mj-ea"/>
                <a:ea typeface="+mj-ea"/>
              </a:rPr>
              <a:t>度量函数度量</a:t>
            </a:r>
            <a:endParaRPr lang="en-US" altLang="zh-CN" sz="1400" b="1" dirty="0">
              <a:latin typeface="+mj-ea"/>
              <a:ea typeface="+mj-ea"/>
            </a:endParaRPr>
          </a:p>
          <a:p>
            <a:r>
              <a:rPr lang="en-US" altLang="zh-CN" sz="1400" b="1" dirty="0">
                <a:latin typeface="+mj-ea"/>
                <a:ea typeface="+mj-ea"/>
              </a:rPr>
              <a:t>S:Scale</a:t>
            </a:r>
            <a:r>
              <a:rPr lang="zh-CN" altLang="en-US" sz="1400" b="1" dirty="0">
                <a:latin typeface="+mj-ea"/>
                <a:ea typeface="+mj-ea"/>
              </a:rPr>
              <a:t>度量函数度量</a:t>
            </a:r>
          </a:p>
        </p:txBody>
      </p:sp>
      <p:pic>
        <p:nvPicPr>
          <p:cNvPr id="61" name="图片 60" descr="238580e751c464ecea9d03c9e904557">
            <a:extLst>
              <a:ext uri="{FF2B5EF4-FFF2-40B4-BE49-F238E27FC236}">
                <a16:creationId xmlns:a16="http://schemas.microsoft.com/office/drawing/2014/main" id="{F660354A-F025-4D5C-A890-814740B677CA}"/>
              </a:ext>
            </a:extLst>
          </p:cNvPr>
          <p:cNvPicPr>
            <a:picLocks noChangeAspect="1"/>
          </p:cNvPicPr>
          <p:nvPr/>
        </p:nvPicPr>
        <p:blipFill>
          <a:blip r:embed="rId8"/>
          <a:stretch>
            <a:fillRect/>
          </a:stretch>
        </p:blipFill>
        <p:spPr>
          <a:xfrm>
            <a:off x="6893065" y="2620615"/>
            <a:ext cx="1712442" cy="1396267"/>
          </a:xfrm>
          <a:prstGeom prst="rect">
            <a:avLst/>
          </a:prstGeom>
        </p:spPr>
      </p:pic>
      <p:sp>
        <p:nvSpPr>
          <p:cNvPr id="62" name="矩形: 圆角 61">
            <a:extLst>
              <a:ext uri="{FF2B5EF4-FFF2-40B4-BE49-F238E27FC236}">
                <a16:creationId xmlns:a16="http://schemas.microsoft.com/office/drawing/2014/main" id="{91F39648-931E-48E8-B49E-F62060A1073B}"/>
              </a:ext>
            </a:extLst>
          </p:cNvPr>
          <p:cNvSpPr/>
          <p:nvPr/>
        </p:nvSpPr>
        <p:spPr>
          <a:xfrm>
            <a:off x="9407062" y="2192419"/>
            <a:ext cx="1821617" cy="1319530"/>
          </a:xfrm>
          <a:prstGeom prst="roundRect">
            <a:avLst/>
          </a:prstGeom>
          <a:ln w="38100">
            <a:solidFill>
              <a:schemeClr val="accent6"/>
            </a:solidFill>
            <a:prstDash val="lgDash"/>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solidFill>
                <a:schemeClr val="accent2">
                  <a:lumMod val="50000"/>
                </a:schemeClr>
              </a:solidFill>
            </a:endParaRPr>
          </a:p>
        </p:txBody>
      </p:sp>
      <p:sp>
        <p:nvSpPr>
          <p:cNvPr id="63" name="文本框 62">
            <a:extLst>
              <a:ext uri="{FF2B5EF4-FFF2-40B4-BE49-F238E27FC236}">
                <a16:creationId xmlns:a16="http://schemas.microsoft.com/office/drawing/2014/main" id="{93776B9F-5A0E-46D9-B021-552A83B3AE29}"/>
              </a:ext>
            </a:extLst>
          </p:cNvPr>
          <p:cNvSpPr txBox="1"/>
          <p:nvPr/>
        </p:nvSpPr>
        <p:spPr>
          <a:xfrm>
            <a:off x="9382865" y="2587673"/>
            <a:ext cx="2097405" cy="523220"/>
          </a:xfrm>
          <a:prstGeom prst="rect">
            <a:avLst/>
          </a:prstGeom>
          <a:noFill/>
          <a:ln>
            <a:noFill/>
          </a:ln>
        </p:spPr>
        <p:style>
          <a:lnRef idx="2">
            <a:schemeClr val="accent2">
              <a:shade val="50000"/>
            </a:schemeClr>
          </a:lnRef>
          <a:fillRef idx="1">
            <a:schemeClr val="accent2"/>
          </a:fillRef>
          <a:effectRef idx="0">
            <a:schemeClr val="accent2"/>
          </a:effectRef>
          <a:fontRef idx="minor">
            <a:schemeClr val="lt1"/>
          </a:fontRef>
        </p:style>
        <p:txBody>
          <a:bodyPr wrap="square" rtlCol="0">
            <a:spAutoFit/>
          </a:bodyPr>
          <a:lstStyle/>
          <a:p>
            <a:r>
              <a:rPr lang="zh-CN" altLang="en-US" sz="1400" b="1" i="0" dirty="0">
                <a:solidFill>
                  <a:schemeClr val="bg1"/>
                </a:solidFill>
                <a:latin typeface="微软雅黑" panose="020B0503020204020204" charset="-122"/>
                <a:ea typeface="微软雅黑" panose="020B0503020204020204" charset="-122"/>
              </a:rPr>
              <a:t>基于</a:t>
            </a:r>
            <a:r>
              <a:rPr lang="zh-CN" altLang="en-US" sz="1400" b="1" dirty="0">
                <a:solidFill>
                  <a:schemeClr val="bg1"/>
                </a:solidFill>
                <a:latin typeface="微软雅黑" panose="020B0503020204020204" charset="-122"/>
                <a:ea typeface="微软雅黑" panose="020B0503020204020204" charset="-122"/>
              </a:rPr>
              <a:t>帧间滤波算法</a:t>
            </a:r>
          </a:p>
          <a:p>
            <a:r>
              <a:rPr lang="zh-CN" altLang="en-US" sz="1400" b="1" i="0" dirty="0">
                <a:solidFill>
                  <a:schemeClr val="bg1"/>
                </a:solidFill>
                <a:latin typeface="微软雅黑" panose="020B0503020204020204" charset="-122"/>
                <a:ea typeface="微软雅黑" panose="020B0503020204020204" charset="-122"/>
              </a:rPr>
              <a:t>选择最优操纵类型视点</a:t>
            </a:r>
          </a:p>
        </p:txBody>
      </p:sp>
      <p:sp>
        <p:nvSpPr>
          <p:cNvPr id="64" name="箭头: 右 63">
            <a:extLst>
              <a:ext uri="{FF2B5EF4-FFF2-40B4-BE49-F238E27FC236}">
                <a16:creationId xmlns:a16="http://schemas.microsoft.com/office/drawing/2014/main" id="{DA985419-2943-4738-BDF6-A94188E24D2C}"/>
              </a:ext>
            </a:extLst>
          </p:cNvPr>
          <p:cNvSpPr/>
          <p:nvPr/>
        </p:nvSpPr>
        <p:spPr>
          <a:xfrm>
            <a:off x="11240774" y="2673253"/>
            <a:ext cx="280197" cy="372197"/>
          </a:xfrm>
          <a:prstGeom prst="rightArrow">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CN" altLang="en-US" dirty="0">
              <a:solidFill>
                <a:schemeClr val="accent2">
                  <a:lumMod val="50000"/>
                </a:schemeClr>
              </a:solidFill>
            </a:endParaRPr>
          </a:p>
        </p:txBody>
      </p:sp>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4920,&quot;width&quot;:6900}"/>
</p:tagLst>
</file>

<file path=ppt/theme/theme1.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nchor="t">
        <a:spAutoFit/>
      </a:bodyPr>
      <a:lstStyle>
        <a:defPPr algn="l">
          <a:defRPr lang="en-US" altLang="zh-CN" sz="1400" i="1" dirty="0" smtClean="0">
            <a:latin typeface="Cambria Math" panose="02040503050406030204" pitchFamily="18" charset="0"/>
            <a:ea typeface="+mn-ea"/>
            <a:cs typeface="Cambria Math" panose="020405030504060302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6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8.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409</TotalTime>
  <Words>1334</Words>
  <Application>Microsoft Office PowerPoint</Application>
  <PresentationFormat>宽屏</PresentationFormat>
  <Paragraphs>231</Paragraphs>
  <Slides>16</Slides>
  <Notes>14</Notes>
  <HiddenSlides>0</HiddenSlides>
  <MMClips>1</MMClips>
  <ScaleCrop>false</ScaleCrop>
  <HeadingPairs>
    <vt:vector size="6" baseType="variant">
      <vt:variant>
        <vt:lpstr>已用的字体</vt:lpstr>
      </vt:variant>
      <vt:variant>
        <vt:i4>10</vt:i4>
      </vt:variant>
      <vt:variant>
        <vt:lpstr>主题</vt:lpstr>
      </vt:variant>
      <vt:variant>
        <vt:i4>6</vt:i4>
      </vt:variant>
      <vt:variant>
        <vt:lpstr>幻灯片标题</vt:lpstr>
      </vt:variant>
      <vt:variant>
        <vt:i4>16</vt:i4>
      </vt:variant>
    </vt:vector>
  </HeadingPairs>
  <TitlesOfParts>
    <vt:vector size="32" baseType="lpstr">
      <vt:lpstr>NimbusRomNo9L-Regu</vt:lpstr>
      <vt:lpstr>黑体</vt:lpstr>
      <vt:lpstr>华文行楷</vt:lpstr>
      <vt:lpstr>楷体</vt:lpstr>
      <vt:lpstr>宋体</vt:lpstr>
      <vt:lpstr>微软雅黑</vt:lpstr>
      <vt:lpstr>Arial</vt:lpstr>
      <vt:lpstr>Calibri</vt:lpstr>
      <vt:lpstr>Cambria Math</vt:lpstr>
      <vt:lpstr>Times New Roman</vt:lpstr>
      <vt:lpstr>2_默认设计模板</vt:lpstr>
      <vt:lpstr>1_默认设计模板</vt:lpstr>
      <vt:lpstr>4_默认设计模板</vt:lpstr>
      <vt:lpstr>5_默认设计模板</vt:lpstr>
      <vt:lpstr>3_默认设计模板</vt:lpstr>
      <vt:lpstr>6_默认设计模板</vt:lpstr>
      <vt:lpstr>PowerPoint 演示文稿</vt:lpstr>
      <vt:lpstr>汇报提纲</vt:lpstr>
      <vt:lpstr>一、论文研究背景</vt:lpstr>
      <vt:lpstr>汇报提纲</vt:lpstr>
      <vt:lpstr>二、研究现状</vt:lpstr>
      <vt:lpstr>二、研究现状</vt:lpstr>
      <vt:lpstr>汇报提纲</vt:lpstr>
      <vt:lpstr>PowerPoint 演示文稿</vt:lpstr>
      <vt:lpstr>三、研究内容</vt:lpstr>
      <vt:lpstr>三、研究内容一</vt:lpstr>
      <vt:lpstr>三、研究内容一</vt:lpstr>
      <vt:lpstr>三、研究内容二</vt:lpstr>
      <vt:lpstr>三、研究内容三</vt:lpstr>
      <vt:lpstr>汇报提纲</vt:lpstr>
      <vt:lpstr>四、研究计划</vt:lpstr>
      <vt:lpstr>PowerPoint 演示文稿</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admin</cp:lastModifiedBy>
  <cp:revision>2246</cp:revision>
  <cp:lastPrinted>2017-04-03T03:42:00Z</cp:lastPrinted>
  <dcterms:created xsi:type="dcterms:W3CDTF">2014-10-19T13:03:00Z</dcterms:created>
  <dcterms:modified xsi:type="dcterms:W3CDTF">2022-11-27T02:45:15Z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3CD51281C3D14F22A9C30B4EE4551A73</vt:lpwstr>
  </property>
</Properties>
</file>